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72" r:id="rId2"/>
    <p:sldId id="257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61" r:id="rId11"/>
    <p:sldId id="278" r:id="rId12"/>
    <p:sldId id="262" r:id="rId13"/>
    <p:sldId id="263" r:id="rId14"/>
    <p:sldId id="264" r:id="rId15"/>
    <p:sldId id="265" r:id="rId16"/>
    <p:sldId id="266" r:id="rId17"/>
    <p:sldId id="279" r:id="rId18"/>
    <p:sldId id="280" r:id="rId19"/>
    <p:sldId id="267" r:id="rId20"/>
    <p:sldId id="281" r:id="rId21"/>
    <p:sldId id="282" r:id="rId22"/>
    <p:sldId id="268" r:id="rId23"/>
    <p:sldId id="269" r:id="rId24"/>
    <p:sldId id="270" r:id="rId25"/>
    <p:sldId id="283" r:id="rId26"/>
    <p:sldId id="284" r:id="rId27"/>
    <p:sldId id="271" r:id="rId28"/>
    <p:sldId id="285" r:id="rId29"/>
    <p:sldId id="286" r:id="rId30"/>
    <p:sldId id="288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F0EE7CC-7F5B-40E6-ADF3-3FC56A80F1F9}">
          <p14:sldIdLst>
            <p14:sldId id="272"/>
            <p14:sldId id="257"/>
            <p14:sldId id="258"/>
            <p14:sldId id="259"/>
            <p14:sldId id="260"/>
            <p14:sldId id="274"/>
            <p14:sldId id="275"/>
            <p14:sldId id="276"/>
            <p14:sldId id="277"/>
            <p14:sldId id="261"/>
            <p14:sldId id="278"/>
            <p14:sldId id="262"/>
            <p14:sldId id="263"/>
            <p14:sldId id="264"/>
            <p14:sldId id="265"/>
            <p14:sldId id="266"/>
            <p14:sldId id="279"/>
            <p14:sldId id="280"/>
            <p14:sldId id="267"/>
            <p14:sldId id="281"/>
            <p14:sldId id="282"/>
            <p14:sldId id="268"/>
            <p14:sldId id="269"/>
            <p14:sldId id="270"/>
            <p14:sldId id="283"/>
            <p14:sldId id="284"/>
            <p14:sldId id="271"/>
            <p14:sldId id="285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Arriskuen</a:t>
            </a:r>
            <a:r>
              <a:rPr lang="en-US" b="1" baseline="0"/>
              <a:t> Analisia</a:t>
            </a:r>
            <a:endParaRPr lang="en-US" b="1"/>
          </a:p>
        </c:rich>
      </c:tx>
      <c:layout>
        <c:manualLayout>
          <c:xMode val="edge"/>
          <c:yMode val="edge"/>
          <c:x val="0.38377514183759109"/>
          <c:y val="1.8718527633042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9.5822043714395316E-2"/>
          <c:y val="0.14916549366579529"/>
          <c:w val="0.8568145951202838"/>
          <c:h val="0.69822914652014145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Inpaktua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C64A20D-0886-421A-AFD6-04646728846A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5767-4917-983B-238AC0D376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7F380F6-24E0-47BF-A4CD-63E35F79D38A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767-4917-983B-238AC0D3766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13DB2D5-8457-473F-9584-FD2DC89F5F51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767-4917-983B-238AC0D3766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9298222-7314-4638-AC05-881E8A48ACB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767-4917-983B-238AC0D3766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FC0BB26-0419-48B0-949A-31B2B7F22F94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5767-4917-983B-238AC0D37663}"/>
                </c:ext>
              </c:extLst>
            </c:dLbl>
            <c:dLbl>
              <c:idx val="5"/>
              <c:layout>
                <c:manualLayout>
                  <c:x val="-6.0381077468536909E-2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4D37C152-040E-471D-B42B-20FE0925EEC4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5767-4917-983B-238AC0D3766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885B4E2-CAE5-499B-ACB1-852FE254862E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767-4917-983B-238AC0D3766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450E607-DFE0-41C9-A663-C65B6F5B846B}" type="CELLRANGE">
                      <a:rPr lang="es-ES"/>
                      <a:pPr/>
                      <a:t>[CELLRANGE]</a:t>
                    </a:fld>
                    <a:endParaRPr lang="es-E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767-4917-983B-238AC0D37663}"/>
                </c:ext>
              </c:extLst>
            </c:dLbl>
            <c:dLbl>
              <c:idx val="8"/>
              <c:layout>
                <c:manualLayout>
                  <c:x val="-8.4759223429028436E-3"/>
                  <c:y val="4.4150979625514584E-2"/>
                </c:manualLayout>
              </c:layout>
              <c:tx>
                <c:rich>
                  <a:bodyPr/>
                  <a:lstStyle/>
                  <a:p>
                    <a:fld id="{6DFD2975-0214-4068-851F-4809B3DF51F2}" type="CELLRANGE">
                      <a:rPr lang="en-US"/>
                      <a:pPr/>
                      <a:t>[CELLRANGE]</a:t>
                    </a:fld>
                    <a:endParaRPr lang="es-E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5767-4917-983B-238AC0D376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Hoja1!$A$2:$A$10</c:f>
              <c:numCache>
                <c:formatCode>0\ %</c:formatCode>
                <c:ptCount val="9"/>
                <c:pt idx="0">
                  <c:v>0.5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0.5</c:v>
                </c:pt>
                <c:pt idx="5">
                  <c:v>0.25</c:v>
                </c:pt>
                <c:pt idx="6">
                  <c:v>0.5</c:v>
                </c:pt>
                <c:pt idx="7">
                  <c:v>0.4</c:v>
                </c:pt>
                <c:pt idx="8">
                  <c:v>0.3</c:v>
                </c:pt>
              </c:numCache>
            </c:numRef>
          </c:xVal>
          <c:yVal>
            <c:numRef>
              <c:f>Hoja1!$B$2:$B$10</c:f>
              <c:numCache>
                <c:formatCode>General</c:formatCode>
                <c:ptCount val="9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Hoja1!$C$2:$C$10</c15:f>
                <c15:dlblRangeCache>
                  <c:ptCount val="9"/>
                  <c:pt idx="0">
                    <c:v>R01</c:v>
                  </c:pt>
                  <c:pt idx="1">
                    <c:v>R02</c:v>
                  </c:pt>
                  <c:pt idx="2">
                    <c:v>R03</c:v>
                  </c:pt>
                  <c:pt idx="3">
                    <c:v>R04</c:v>
                  </c:pt>
                  <c:pt idx="4">
                    <c:v>R05</c:v>
                  </c:pt>
                  <c:pt idx="5">
                    <c:v>R06</c:v>
                  </c:pt>
                  <c:pt idx="6">
                    <c:v>R07</c:v>
                  </c:pt>
                  <c:pt idx="7">
                    <c:v>R08</c:v>
                  </c:pt>
                  <c:pt idx="8">
                    <c:v>R09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9-5767-4917-983B-238AC0D37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69794240"/>
        <c:axId val="-969787168"/>
      </c:scatterChart>
      <c:valAx>
        <c:axId val="-969794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Probabilitatea (0-100)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\ 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87168"/>
        <c:crosses val="autoZero"/>
        <c:crossBetween val="midCat"/>
      </c:valAx>
      <c:valAx>
        <c:axId val="-96978716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Inpaktua (1-5)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969794240"/>
        <c:crosses val="autoZero"/>
        <c:crossBetween val="midCat"/>
        <c:majorUnit val="1"/>
      </c:valAx>
      <c:spPr>
        <a:gradFill>
          <a:gsLst>
            <a:gs pos="7000">
              <a:srgbClr val="C00000"/>
            </a:gs>
            <a:gs pos="26000">
              <a:srgbClr val="FF0000"/>
            </a:gs>
            <a:gs pos="55000">
              <a:srgbClr val="FFC000"/>
            </a:gs>
            <a:gs pos="77000">
              <a:schemeClr val="accent6">
                <a:lumMod val="60000"/>
                <a:lumOff val="40000"/>
              </a:schemeClr>
            </a:gs>
          </a:gsLst>
          <a:lin ang="7800000" scaled="0"/>
        </a:gradFill>
        <a:ln>
          <a:noFill/>
        </a:ln>
        <a:effectLst>
          <a:outerShdw blurRad="50800" dist="50800" dir="5400000" algn="ctr" rotWithShape="0">
            <a:schemeClr val="bg1"/>
          </a:outerShdw>
        </a:effectLst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24340-8F58-41F3-BE0C-C46E764CD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C0AF9F-2488-4874-95BE-53A2BDF93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E882BB-E575-4858-8E7F-AD848861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14D179-BD7F-4B1F-A8BE-B1664C3C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F66068-9D75-4D6F-9739-F5099973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78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0122D-D58E-404A-9C90-B334B737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5A4E59-D960-4DA7-BE48-BD3551188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9F34F1-9F00-4BFD-9B44-2557D55D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B307C1-0734-4F22-A726-54DB7B49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ADC367-59AE-4069-B7C4-E3F30BA7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79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31F4C8-180F-4DC7-9340-6A150A129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1D4453-F568-454A-AB18-6DAAA1D39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DA99EB-E249-45AE-9ACD-9D60AA1F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F4B9D-A374-4C5E-AF4E-B769A946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1BE562-E237-44BF-82B9-5FE6ECDE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33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E3778-4E2D-4D38-9FB5-F0ECC5CC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87F196-FC20-425A-887A-CEA520BC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CD7F39-4329-41F5-8081-91DAEA266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F00515-B01E-4D74-A2AE-4246CB1E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83059-B2EC-43DF-B4F9-35F02523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8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D4064-94E7-4083-A7D7-28CAF4FD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80CECB-B98F-49C2-850E-231326B5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66DCA4-D035-4804-BD4C-47A74111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EFAF1-CB2F-4061-BFF7-9E9EA360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F79A56-81EE-4447-A441-AFB5623E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99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10916-7AF6-4F90-97AC-69D67EEC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FEABB7-B1EB-4E36-9BC9-F13AE6635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6E4BD-58D5-4D82-8024-B2027290A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0FB8F-02DB-4CC9-9FA2-03F78233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07F1B5-4C80-4347-BC79-0E37F19F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9450A3-E235-4717-8FF7-F1F29647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5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4C89-50DF-4DB5-8D9C-80A48413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137894-7FEC-414B-8ABD-AD7CB8F2C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75D01B-F452-45B2-A5EF-A5FD8C1E4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70B20A-D0A0-428C-B8E5-BF2D9E74B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8D8FD6-C8D4-4854-A3A0-1B4817C6B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87038-5703-4319-8FFF-46548CB8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13579E-5CF6-4CD2-BA4A-8D9FDEEA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BEA9DF-D502-4CEF-A818-01472029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96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61AB-4793-45E8-99BB-E4581473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020D65-073E-41E7-908C-6C95A2AD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FE4406-EA7C-4095-8247-E95BA601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251859-D71C-42FB-B1D8-D2174AC2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0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60557A-DEB3-45A5-BD68-B828C1E8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130C081-2C4F-455D-8726-70CE2515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4B3051-810D-4D62-B42A-ADD66411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55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E1B8-142D-443E-A138-50F79241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6549A-5F0F-411A-99C4-9908AC66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034F5A-A6A7-4136-A0EA-F0ACB755E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B6A3F6-804F-4E4F-A20B-8AB7151A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FD91B2-37CF-4371-91C3-257081E5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BB9627-0A2D-4438-93CC-0EF1B983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87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26D-DA4A-4210-BD40-B2DA93F7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91DEC4-BD08-43BC-B86F-6931D29DC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68BDDA-B7F4-4A23-8F06-FF7A64A80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80AD5A-B208-4BE6-BCB6-7F56C4C9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A562FC-54DB-4CE6-A1D7-640FBAE1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6DF00B-63CD-43C0-A75F-BC814AF7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8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14EF42-EA96-4BAF-AE53-654C47DE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6304D8-F47F-455E-B361-093C8023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0554FC-9CED-4DD4-8B61-A6AECEEA6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AD21-0104-45FC-9DD2-6CF599D1E618}" type="datetimeFigureOut">
              <a:rPr lang="es-ES" smtClean="0"/>
              <a:t>09/09/2021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02342F-BE02-4317-B6F8-572AEA66D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DAA0AF-C92F-4AD0-80ED-C2A97358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8EB8-42DA-47E6-85B1-D3A220077D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81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juletx.github.io/ProMet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image" Target="../media/image8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dirty="0" err="1"/>
              <a:t>ProMeta</a:t>
            </a:r>
            <a:r>
              <a:rPr lang="es-ES" sz="4400" dirty="0"/>
              <a:t>: </a:t>
            </a:r>
            <a:r>
              <a:rPr lang="es-ES" sz="4400" dirty="0" err="1"/>
              <a:t>Softwarearen</a:t>
            </a:r>
            <a:r>
              <a:rPr lang="es-ES" sz="4400" dirty="0"/>
              <a:t> </a:t>
            </a:r>
            <a:r>
              <a:rPr lang="es-ES" sz="4400" dirty="0" err="1"/>
              <a:t>garapenerako</a:t>
            </a:r>
            <a:r>
              <a:rPr lang="es-ES" sz="4400" dirty="0"/>
              <a:t> </a:t>
            </a:r>
            <a:r>
              <a:rPr lang="es-ES" sz="4400" dirty="0" err="1"/>
              <a:t>prozesuen</a:t>
            </a:r>
            <a:r>
              <a:rPr lang="es-ES" sz="4400" dirty="0"/>
              <a:t> </a:t>
            </a:r>
            <a:r>
              <a:rPr lang="es-ES" sz="4400" dirty="0" err="1"/>
              <a:t>definizio</a:t>
            </a:r>
            <a:br>
              <a:rPr lang="es-ES" sz="4400" dirty="0"/>
            </a:br>
            <a:r>
              <a:rPr lang="es-ES" sz="4400" dirty="0"/>
              <a:t>eta </a:t>
            </a:r>
            <a:r>
              <a:rPr lang="es-ES" sz="4400" dirty="0" err="1"/>
              <a:t>ezarpenerako</a:t>
            </a:r>
            <a:r>
              <a:rPr lang="es-ES" sz="4400" dirty="0"/>
              <a:t> sistema </a:t>
            </a:r>
            <a:r>
              <a:rPr lang="es-ES" sz="4400" dirty="0" err="1"/>
              <a:t>metaereduetan</a:t>
            </a:r>
            <a:r>
              <a:rPr lang="es-ES" sz="4400" dirty="0"/>
              <a:t> </a:t>
            </a:r>
            <a:r>
              <a:rPr lang="es-ES" sz="4400" dirty="0" err="1"/>
              <a:t>oinarrituta</a:t>
            </a:r>
            <a:endParaRPr lang="es-ES" sz="44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Tutorea</a:t>
            </a:r>
            <a:r>
              <a:rPr lang="es-ES" dirty="0">
                <a:solidFill>
                  <a:schemeClr val="tx1"/>
                </a:solidFill>
              </a:rPr>
              <a:t>: Juan Manuel </a:t>
            </a:r>
            <a:r>
              <a:rPr lang="es-ES" dirty="0" err="1">
                <a:solidFill>
                  <a:schemeClr val="tx1"/>
                </a:solidFill>
              </a:rPr>
              <a:t>Pikatza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Atxa</a:t>
            </a:r>
            <a:endParaRPr lang="es-ES" dirty="0">
              <a:solidFill>
                <a:schemeClr val="tx1"/>
              </a:solidFill>
            </a:endParaRP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Informatika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Ingeniaritzako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Gradua</a:t>
            </a:r>
            <a:endParaRPr lang="es-ES" dirty="0">
              <a:solidFill>
                <a:schemeClr val="tx1"/>
              </a:solidFill>
            </a:endParaRP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Gradu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Amaierako</a:t>
            </a:r>
            <a:r>
              <a:rPr lang="es-ES" dirty="0">
                <a:solidFill>
                  <a:schemeClr val="tx1"/>
                </a:solidFill>
              </a:rPr>
              <a:t> Lana</a:t>
            </a:r>
          </a:p>
          <a:p>
            <a:pPr algn="r"/>
            <a:r>
              <a:rPr lang="es-ES" dirty="0">
                <a:solidFill>
                  <a:schemeClr val="tx1"/>
                </a:solidFill>
              </a:rPr>
              <a:t>2021eko </a:t>
            </a:r>
            <a:r>
              <a:rPr lang="es-ES" dirty="0" err="1">
                <a:solidFill>
                  <a:schemeClr val="tx1"/>
                </a:solidFill>
              </a:rPr>
              <a:t>iraila</a:t>
            </a:r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949443" y="363701"/>
            <a:ext cx="3718557" cy="9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22F02-8975-4E5E-BF81-721E6ECD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83D79-D520-4190-AA85-259CDAF3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</a:t>
            </a:r>
            <a:r>
              <a:rPr lang="es-ES" b="1" dirty="0" err="1"/>
              <a:t>Proposatutako</a:t>
            </a:r>
            <a:r>
              <a:rPr lang="es-ES" b="1" dirty="0"/>
              <a:t> </a:t>
            </a:r>
            <a:r>
              <a:rPr lang="es-ES" b="1" dirty="0" err="1"/>
              <a:t>Hobekuntzak</a:t>
            </a:r>
            <a:endParaRPr lang="es-ES" b="1" dirty="0"/>
          </a:p>
          <a:p>
            <a:r>
              <a:rPr lang="es-ES" dirty="0" err="1"/>
              <a:t>Bizi-zikloa</a:t>
            </a:r>
            <a:r>
              <a:rPr lang="es-ES" dirty="0"/>
              <a:t> </a:t>
            </a:r>
            <a:r>
              <a:rPr lang="es-ES" dirty="0" err="1"/>
              <a:t>osatu</a:t>
            </a:r>
            <a:endParaRPr lang="es-ES" dirty="0"/>
          </a:p>
          <a:p>
            <a:r>
              <a:rPr lang="es-ES" dirty="0" err="1"/>
              <a:t>Metaereduen</a:t>
            </a:r>
            <a:r>
              <a:rPr lang="es-ES" dirty="0"/>
              <a:t> </a:t>
            </a:r>
            <a:r>
              <a:rPr lang="es-ES" dirty="0" err="1"/>
              <a:t>bidezko</a:t>
            </a:r>
            <a:r>
              <a:rPr lang="es-ES" dirty="0"/>
              <a:t> </a:t>
            </a:r>
            <a:r>
              <a:rPr lang="es-ES" dirty="0" err="1"/>
              <a:t>eraldaketa</a:t>
            </a:r>
            <a:endParaRPr lang="es-ES" dirty="0"/>
          </a:p>
          <a:p>
            <a:r>
              <a:rPr lang="es-ES" dirty="0"/>
              <a:t>Editore </a:t>
            </a:r>
            <a:r>
              <a:rPr lang="es-ES" dirty="0" err="1"/>
              <a:t>hobea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ezberdinak</a:t>
            </a:r>
            <a:endParaRPr lang="es-ES" dirty="0"/>
          </a:p>
          <a:p>
            <a:r>
              <a:rPr lang="es-ES" dirty="0"/>
              <a:t>BPMN</a:t>
            </a:r>
          </a:p>
          <a:p>
            <a:r>
              <a:rPr lang="es-ES" dirty="0"/>
              <a:t>CMMI </a:t>
            </a:r>
            <a:r>
              <a:rPr lang="es-ES" dirty="0" err="1"/>
              <a:t>mailak</a:t>
            </a:r>
            <a:endParaRPr lang="es-ES" dirty="0"/>
          </a:p>
          <a:p>
            <a:r>
              <a:rPr lang="es-ES" dirty="0" err="1"/>
              <a:t>Webgunearen</a:t>
            </a:r>
            <a:r>
              <a:rPr lang="es-ES" dirty="0"/>
              <a:t> </a:t>
            </a:r>
            <a:r>
              <a:rPr lang="es-ES" dirty="0" err="1"/>
              <a:t>itxura</a:t>
            </a:r>
            <a:r>
              <a:rPr lang="es-ES" dirty="0"/>
              <a:t> </a:t>
            </a:r>
            <a:r>
              <a:rPr lang="es-ES" dirty="0" err="1"/>
              <a:t>hobetu</a:t>
            </a:r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2278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9BE17-C9E9-4E4B-BE8E-BAE8684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04F12-E00C-424F-8B84-87B06724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Prestakuntza</a:t>
            </a:r>
            <a:endParaRPr lang="es-ES" b="1" dirty="0"/>
          </a:p>
          <a:p>
            <a:r>
              <a:rPr lang="es-ES" dirty="0"/>
              <a:t>Software </a:t>
            </a:r>
            <a:r>
              <a:rPr lang="es-ES" dirty="0" err="1"/>
              <a:t>Kalitatea</a:t>
            </a:r>
            <a:r>
              <a:rPr lang="es-ES" dirty="0"/>
              <a:t>: BPM, </a:t>
            </a:r>
            <a:r>
              <a:rPr lang="es-ES" dirty="0" err="1"/>
              <a:t>OpenUP</a:t>
            </a:r>
            <a:r>
              <a:rPr lang="es-ES" dirty="0"/>
              <a:t>, CCII-2016N-02</a:t>
            </a:r>
          </a:p>
          <a:p>
            <a:endParaRPr lang="es-ES" dirty="0"/>
          </a:p>
          <a:p>
            <a:r>
              <a:rPr lang="es-ES" dirty="0" err="1"/>
              <a:t>Softwarearen</a:t>
            </a:r>
            <a:r>
              <a:rPr lang="es-ES" dirty="0"/>
              <a:t> </a:t>
            </a:r>
            <a:r>
              <a:rPr lang="es-ES" dirty="0" err="1"/>
              <a:t>Garapen</a:t>
            </a:r>
            <a:r>
              <a:rPr lang="es-ES" dirty="0"/>
              <a:t> </a:t>
            </a:r>
            <a:r>
              <a:rPr lang="es-ES" dirty="0" err="1"/>
              <a:t>Industriala</a:t>
            </a:r>
            <a:r>
              <a:rPr lang="es-ES" dirty="0"/>
              <a:t>: MDE, DSL, ATL, EMF</a:t>
            </a:r>
          </a:p>
          <a:p>
            <a:endParaRPr lang="es-ES" dirty="0"/>
          </a:p>
          <a:p>
            <a:r>
              <a:rPr lang="es-ES" dirty="0"/>
              <a:t>Web </a:t>
            </a:r>
            <a:r>
              <a:rPr lang="es-ES" dirty="0" err="1"/>
              <a:t>Sistemak</a:t>
            </a:r>
            <a:r>
              <a:rPr lang="es-ES" dirty="0"/>
              <a:t>: XAMPP, PHP, MYSQL</a:t>
            </a:r>
          </a:p>
          <a:p>
            <a:endParaRPr lang="es-ES" dirty="0"/>
          </a:p>
          <a:p>
            <a:r>
              <a:rPr lang="es-ES" dirty="0" err="1"/>
              <a:t>Besteak</a:t>
            </a:r>
            <a:r>
              <a:rPr lang="es-ES" dirty="0"/>
              <a:t>: Git, GitHub, </a:t>
            </a:r>
            <a:r>
              <a:rPr lang="es-ES" dirty="0" err="1"/>
              <a:t>GitHUb</a:t>
            </a:r>
            <a:r>
              <a:rPr lang="es-ES" dirty="0"/>
              <a:t> Pages, Java, Eclipse</a:t>
            </a:r>
          </a:p>
        </p:txBody>
      </p:sp>
    </p:spTree>
    <p:extLst>
      <p:ext uri="{BB962C8B-B14F-4D97-AF65-F5344CB8AC3E}">
        <p14:creationId xmlns:p14="http://schemas.microsoft.com/office/powerpoint/2010/main" val="216242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D8D1-7FDD-4274-8439-B5FA3513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Arauak</a:t>
            </a:r>
            <a:r>
              <a:rPr lang="es-ES" dirty="0"/>
              <a:t> eta </a:t>
            </a:r>
            <a:r>
              <a:rPr lang="es-ES" dirty="0" err="1"/>
              <a:t>Erreferentziak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05B3B50-7B9B-4729-9EEB-114403FF27B7}"/>
              </a:ext>
            </a:extLst>
          </p:cNvPr>
          <p:cNvGrpSpPr>
            <a:grpSpLocks noChangeAspect="1"/>
          </p:cNvGrpSpPr>
          <p:nvPr/>
        </p:nvGrpSpPr>
        <p:grpSpPr>
          <a:xfrm>
            <a:off x="1049662" y="1628079"/>
            <a:ext cx="10092675" cy="2639155"/>
            <a:chOff x="843719" y="4503555"/>
            <a:chExt cx="5156604" cy="1348411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9A69CE4-BDEF-49EB-BA99-0F90CB2632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3719" y="4503555"/>
              <a:ext cx="5156604" cy="1348411"/>
              <a:chOff x="-14402" y="4609366"/>
              <a:chExt cx="6400914" cy="1673791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E1A1716B-F2EB-40C1-BC3D-3858718223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4402" y="4954852"/>
                <a:ext cx="6400914" cy="1328305"/>
                <a:chOff x="606542" y="5218635"/>
                <a:chExt cx="5094161" cy="1057131"/>
              </a:xfrm>
            </p:grpSpPr>
            <p:pic>
              <p:nvPicPr>
                <p:cNvPr id="9" name="Imagen 8" descr="Xtext - Eclipsepedia">
                  <a:extLst>
                    <a:ext uri="{FF2B5EF4-FFF2-40B4-BE49-F238E27FC236}">
                      <a16:creationId xmlns:a16="http://schemas.microsoft.com/office/drawing/2014/main" id="{51C6AB56-5E70-4115-9B58-FDF9AD74D071}"/>
                    </a:ext>
                  </a:extLst>
                </p:cNvPr>
                <p:cNvPicPr/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2688" y="5371265"/>
                  <a:ext cx="997585" cy="2971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2D03CA8B-27E2-43E4-83D7-A7F7828ECAFA}"/>
                    </a:ext>
                  </a:extLst>
                </p:cNvPr>
                <p:cNvPicPr/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542" y="5341755"/>
                  <a:ext cx="1337310" cy="335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Imagen 10" descr="Drupal logos | Drupal.org">
                  <a:extLst>
                    <a:ext uri="{FF2B5EF4-FFF2-40B4-BE49-F238E27FC236}">
                      <a16:creationId xmlns:a16="http://schemas.microsoft.com/office/drawing/2014/main" id="{10865681-E781-48FE-AFA4-3D1B93BF36B5}"/>
                    </a:ext>
                  </a:extLst>
                </p:cNvPr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720" y="5869824"/>
                  <a:ext cx="1339850" cy="3340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Imagen 11" descr="PlantUML, generador de diagrames de flux i mapes mentals | joancatala.net">
                  <a:extLst>
                    <a:ext uri="{FF2B5EF4-FFF2-40B4-BE49-F238E27FC236}">
                      <a16:creationId xmlns:a16="http://schemas.microsoft.com/office/drawing/2014/main" id="{01C8D548-2392-46E0-BC42-04960D05441D}"/>
                    </a:ext>
                  </a:extLst>
                </p:cNvPr>
                <p:cNvPicPr/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54" t="9970" r="11077" b="11080"/>
                <a:stretch/>
              </p:blipFill>
              <p:spPr bwMode="auto">
                <a:xfrm>
                  <a:off x="4882188" y="5218635"/>
                  <a:ext cx="818515" cy="555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74B06491-8B5A-4858-8215-7B982AD5B9F9}"/>
                    </a:ext>
                  </a:extLst>
                </p:cNvPr>
                <p:cNvPicPr/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4857" y="5836494"/>
                  <a:ext cx="1535430" cy="4006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Imagen 13" descr="Pantheon Logo Download Vector">
                  <a:extLst>
                    <a:ext uri="{FF2B5EF4-FFF2-40B4-BE49-F238E27FC236}">
                      <a16:creationId xmlns:a16="http://schemas.microsoft.com/office/drawing/2014/main" id="{C317962D-51EB-4569-BECF-EB1BBCFCE9C7}"/>
                    </a:ext>
                  </a:extLst>
                </p:cNvPr>
                <p:cNvPicPr/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8573" y="5806501"/>
                  <a:ext cx="1424305" cy="4692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5F74B5-20DB-42D0-BF5D-4CC3814CDB59}"/>
                  </a:ext>
                </a:extLst>
              </p:cNvPr>
              <p:cNvSpPr txBox="1"/>
              <p:nvPr/>
            </p:nvSpPr>
            <p:spPr>
              <a:xfrm>
                <a:off x="234347" y="4609366"/>
                <a:ext cx="5920740" cy="32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800" b="1" dirty="0" err="1">
                    <a:latin typeface="+mn-lt"/>
                  </a:rPr>
                  <a:t>Tresnak</a:t>
                </a:r>
                <a:endParaRPr lang="es-ES" dirty="0"/>
              </a:p>
            </p:txBody>
          </p:sp>
        </p:grpSp>
        <p:pic>
          <p:nvPicPr>
            <p:cNvPr id="6" name="Picture 78">
              <a:extLst>
                <a:ext uri="{FF2B5EF4-FFF2-40B4-BE49-F238E27FC236}">
                  <a16:creationId xmlns:a16="http://schemas.microsoft.com/office/drawing/2014/main" id="{5875F35D-9BB7-4BF6-BB71-06EDC8001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4" t="23400" r="7456" b="25407"/>
            <a:stretch/>
          </p:blipFill>
          <p:spPr bwMode="auto">
            <a:xfrm>
              <a:off x="3722871" y="4856210"/>
              <a:ext cx="1317181" cy="44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FAEABBC-59D7-43AB-A00E-6EB9D56BC7A1}"/>
              </a:ext>
            </a:extLst>
          </p:cNvPr>
          <p:cNvGrpSpPr>
            <a:grpSpLocks noChangeAspect="1"/>
          </p:cNvGrpSpPr>
          <p:nvPr/>
        </p:nvGrpSpPr>
        <p:grpSpPr>
          <a:xfrm>
            <a:off x="1439110" y="4572634"/>
            <a:ext cx="9313779" cy="1662319"/>
            <a:chOff x="468630" y="6820623"/>
            <a:chExt cx="5920740" cy="1056732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AFA2E81-B2F3-49A0-951A-240BC05839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3226" y="7308672"/>
              <a:ext cx="5607394" cy="568683"/>
              <a:chOff x="1095239" y="6922017"/>
              <a:chExt cx="4383414" cy="444551"/>
            </a:xfrm>
          </p:grpSpPr>
          <p:pic>
            <p:nvPicPr>
              <p:cNvPr id="18" name="Imagen 17" descr="Consejo General de Colegios de Ingeniería Informática de España (CCII) -  Alastria">
                <a:extLst>
                  <a:ext uri="{FF2B5EF4-FFF2-40B4-BE49-F238E27FC236}">
                    <a16:creationId xmlns:a16="http://schemas.microsoft.com/office/drawing/2014/main" id="{3846E02E-AA22-4674-BBD1-4B39711765FA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417" y="6927148"/>
                <a:ext cx="1254125" cy="4394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963CD81B-8670-4AD0-90F5-C0CC18F1B41C}"/>
                  </a:ext>
                </a:extLst>
              </p:cNvPr>
              <p:cNvGrpSpPr/>
              <p:nvPr/>
            </p:nvGrpSpPr>
            <p:grpSpPr>
              <a:xfrm>
                <a:off x="1095239" y="6922017"/>
                <a:ext cx="4383414" cy="437515"/>
                <a:chOff x="1095239" y="6922017"/>
                <a:chExt cx="4383414" cy="437515"/>
              </a:xfrm>
            </p:grpSpPr>
            <p:pic>
              <p:nvPicPr>
                <p:cNvPr id="20" name="Imagen 19" descr="OpenUP HUB: una plataforma para todos interesados ​​en “ciencia abierta” |  Universo Abierto">
                  <a:extLst>
                    <a:ext uri="{FF2B5EF4-FFF2-40B4-BE49-F238E27FC236}">
                      <a16:creationId xmlns:a16="http://schemas.microsoft.com/office/drawing/2014/main" id="{EB170A17-1101-44A2-B228-4A94423DCF96}"/>
                    </a:ext>
                  </a:extLst>
                </p:cNvPr>
                <p:cNvPicPr/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7" t="22716" r="6162" b="22008"/>
                <a:stretch/>
              </p:blipFill>
              <p:spPr bwMode="auto">
                <a:xfrm>
                  <a:off x="1095239" y="6995567"/>
                  <a:ext cx="918845" cy="328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Imagen 20" descr="Logo UNE - Sercobe">
                  <a:extLst>
                    <a:ext uri="{FF2B5EF4-FFF2-40B4-BE49-F238E27FC236}">
                      <a16:creationId xmlns:a16="http://schemas.microsoft.com/office/drawing/2014/main" id="{D2A818DE-6BFE-4C75-93D5-5847D83333B3}"/>
                    </a:ext>
                  </a:extLst>
                </p:cNvPr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7915" y="6922017"/>
                  <a:ext cx="655955" cy="4375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Imagen 21" descr="La nueva versión del PMBOK está aquí ¿Cómo afecta a mi certificación? |  Netmind">
                  <a:extLst>
                    <a:ext uri="{FF2B5EF4-FFF2-40B4-BE49-F238E27FC236}">
                      <a16:creationId xmlns:a16="http://schemas.microsoft.com/office/drawing/2014/main" id="{322C71D3-9CFB-47E7-8B03-E7E3AA0CEDF8}"/>
                    </a:ext>
                  </a:extLst>
                </p:cNvPr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538" y="6983612"/>
                  <a:ext cx="920115" cy="314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4EE74C0-170D-4F7C-AFE8-0F3692057E29}"/>
                </a:ext>
              </a:extLst>
            </p:cNvPr>
            <p:cNvSpPr txBox="1"/>
            <p:nvPr/>
          </p:nvSpPr>
          <p:spPr>
            <a:xfrm>
              <a:off x="468630" y="6820623"/>
              <a:ext cx="5920740" cy="373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/>
                <a:t>Metodologia</a:t>
              </a:r>
              <a:r>
                <a:rPr lang="es-ES" sz="2800" b="1" dirty="0"/>
                <a:t> eta </a:t>
              </a:r>
              <a:r>
                <a:rPr lang="es-ES" sz="2800" b="1" dirty="0" err="1"/>
                <a:t>arauak</a:t>
              </a:r>
              <a:endParaRPr lang="es-E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682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72AC6-83BD-4095-8D5C-AF6624D5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</a:t>
            </a: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D54C-568D-4625-9EDF-754ECF1483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Garapeneko</a:t>
            </a:r>
            <a:r>
              <a:rPr lang="es-ES" dirty="0"/>
              <a:t> </a:t>
            </a:r>
            <a:r>
              <a:rPr lang="es-ES" dirty="0" err="1"/>
              <a:t>prozesuen</a:t>
            </a:r>
            <a:r>
              <a:rPr lang="es-ES" dirty="0"/>
              <a:t> </a:t>
            </a:r>
            <a:r>
              <a:rPr lang="es-ES" dirty="0" err="1"/>
              <a:t>definizioa</a:t>
            </a:r>
            <a:endParaRPr lang="es-ES" dirty="0"/>
          </a:p>
          <a:p>
            <a:pPr lvl="1"/>
            <a:r>
              <a:rPr lang="es-ES" dirty="0" err="1"/>
              <a:t>Metaeredua</a:t>
            </a:r>
            <a:endParaRPr lang="es-ES" dirty="0"/>
          </a:p>
          <a:p>
            <a:pPr lvl="1"/>
            <a:r>
              <a:rPr lang="es-ES" dirty="0" err="1"/>
              <a:t>Ereduak</a:t>
            </a:r>
            <a:endParaRPr lang="es-ES" dirty="0"/>
          </a:p>
          <a:p>
            <a:pPr lvl="1"/>
            <a:endParaRPr lang="es-ES" dirty="0"/>
          </a:p>
          <a:p>
            <a:r>
              <a:rPr lang="es-ES" dirty="0" err="1"/>
              <a:t>Editoreak</a:t>
            </a:r>
            <a:endParaRPr lang="es-ES" dirty="0"/>
          </a:p>
          <a:p>
            <a:pPr lvl="1"/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pPr lvl="1"/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3ED15A-9984-4C8B-B67B-8C5BE7E41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Datu-basea</a:t>
            </a:r>
            <a:endParaRPr lang="es-ES" dirty="0"/>
          </a:p>
          <a:p>
            <a:pPr lvl="1"/>
            <a:r>
              <a:rPr lang="es-ES" dirty="0" err="1"/>
              <a:t>Prozesuen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gordeko</a:t>
            </a:r>
            <a:r>
              <a:rPr lang="es-ES" dirty="0"/>
              <a:t> </a:t>
            </a:r>
            <a:r>
              <a:rPr lang="es-ES" dirty="0" err="1"/>
              <a:t>duen</a:t>
            </a:r>
            <a:r>
              <a:rPr lang="es-ES" dirty="0"/>
              <a:t> </a:t>
            </a:r>
            <a:r>
              <a:rPr lang="es-ES" dirty="0" err="1"/>
              <a:t>datu-basea</a:t>
            </a:r>
            <a:r>
              <a:rPr lang="es-ES" dirty="0"/>
              <a:t> </a:t>
            </a:r>
            <a:r>
              <a:rPr lang="es-ES" dirty="0" err="1"/>
              <a:t>definitu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Datu-basean</a:t>
            </a:r>
            <a:r>
              <a:rPr lang="es-ES" dirty="0"/>
              <a:t> </a:t>
            </a:r>
            <a:r>
              <a:rPr lang="es-ES" dirty="0" err="1"/>
              <a:t>datuak</a:t>
            </a:r>
            <a:r>
              <a:rPr lang="es-ES" dirty="0"/>
              <a:t> gorde.</a:t>
            </a:r>
          </a:p>
          <a:p>
            <a:pPr lvl="1"/>
            <a:endParaRPr lang="es-ES" dirty="0"/>
          </a:p>
          <a:p>
            <a:r>
              <a:rPr lang="es-ES" dirty="0" err="1"/>
              <a:t>Prozesuaren</a:t>
            </a:r>
            <a:r>
              <a:rPr lang="es-ES" dirty="0"/>
              <a:t> </a:t>
            </a:r>
            <a:r>
              <a:rPr lang="es-ES" dirty="0" err="1"/>
              <a:t>webgunea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interfazea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kodea</a:t>
            </a:r>
            <a:r>
              <a:rPr lang="es-ES" dirty="0"/>
              <a:t> </a:t>
            </a:r>
            <a:r>
              <a:rPr lang="es-ES" dirty="0" err="1"/>
              <a:t>garatu</a:t>
            </a:r>
            <a:endParaRPr lang="es-ES" dirty="0"/>
          </a:p>
          <a:p>
            <a:pPr lvl="1"/>
            <a:r>
              <a:rPr lang="es-ES" dirty="0" err="1"/>
              <a:t>Zerbitzaria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533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FC87E-4B3F-49BE-A0DE-68A5853B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</a:t>
            </a:r>
            <a:r>
              <a:rPr lang="es-ES" dirty="0" err="1"/>
              <a:t>Irismena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B5EB40-5749-4CDB-AE0C-8D03C4805E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306" y="1690688"/>
            <a:ext cx="6811507" cy="20747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2F04BB31-56A6-4080-A73F-DB4D402DCA76}"/>
              </a:ext>
            </a:extLst>
          </p:cNvPr>
          <p:cNvSpPr/>
          <p:nvPr/>
        </p:nvSpPr>
        <p:spPr>
          <a:xfrm rot="5400000">
            <a:off x="4256522" y="2430142"/>
            <a:ext cx="437322" cy="3405753"/>
          </a:xfrm>
          <a:prstGeom prst="rightBrace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79392F5A-CD34-4789-AE46-0DCC428950A2}"/>
              </a:ext>
            </a:extLst>
          </p:cNvPr>
          <p:cNvSpPr/>
          <p:nvPr/>
        </p:nvSpPr>
        <p:spPr>
          <a:xfrm rot="5400000">
            <a:off x="7692832" y="2460699"/>
            <a:ext cx="437322" cy="3344640"/>
          </a:xfrm>
          <a:prstGeom prst="rightBrace">
            <a:avLst/>
          </a:prstGeom>
          <a:noFill/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7E918B-CCE3-4C44-AB98-B135CC6A8DE5}"/>
              </a:ext>
            </a:extLst>
          </p:cNvPr>
          <p:cNvSpPr txBox="1"/>
          <p:nvPr/>
        </p:nvSpPr>
        <p:spPr>
          <a:xfrm>
            <a:off x="2518205" y="4561721"/>
            <a:ext cx="372096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ProMeta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sistemaren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prototipoa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Memoria eta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eranskinak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Posterra</a:t>
            </a:r>
            <a:endParaRPr lang="es-ES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Proiektuaren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webgunea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785F64D-C730-471D-B68C-792F31845084}"/>
              </a:ext>
            </a:extLst>
          </p:cNvPr>
          <p:cNvSpPr txBox="1"/>
          <p:nvPr/>
        </p:nvSpPr>
        <p:spPr>
          <a:xfrm>
            <a:off x="6239173" y="4568494"/>
            <a:ext cx="40803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dirty="0" err="1">
                <a:solidFill>
                  <a:schemeClr val="accent4"/>
                </a:solidFill>
              </a:rPr>
              <a:t>Bezeroarentzat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prestatutako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barne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Arriskuen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analisia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Antolaketa</a:t>
            </a:r>
            <a:r>
              <a:rPr lang="es-ES" sz="2000" dirty="0">
                <a:solidFill>
                  <a:schemeClr val="accent4"/>
                </a:solidFill>
              </a:rPr>
              <a:t> eta </a:t>
            </a:r>
            <a:r>
              <a:rPr lang="es-ES" sz="2000" dirty="0" err="1">
                <a:solidFill>
                  <a:schemeClr val="accent4"/>
                </a:solidFill>
              </a:rPr>
              <a:t>kudeaketa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Denboraren</a:t>
            </a:r>
            <a:r>
              <a:rPr lang="es-ES" sz="2000" dirty="0">
                <a:solidFill>
                  <a:schemeClr val="accent4"/>
                </a:solidFill>
              </a:rPr>
              <a:t> </a:t>
            </a:r>
            <a:r>
              <a:rPr lang="es-ES" sz="2000" dirty="0" err="1">
                <a:solidFill>
                  <a:schemeClr val="accent4"/>
                </a:solidFill>
              </a:rPr>
              <a:t>planifikazioa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2000" dirty="0" err="1">
                <a:solidFill>
                  <a:schemeClr val="accent4"/>
                </a:solidFill>
              </a:rPr>
              <a:t>Aurrekontua</a:t>
            </a:r>
            <a:endParaRPr lang="es-ES" sz="2000" dirty="0">
              <a:solidFill>
                <a:schemeClr val="accent4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accent4"/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04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91E8E-8512-46CE-A43E-4E793AB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8. </a:t>
            </a:r>
            <a:r>
              <a:rPr lang="es-ES" dirty="0" err="1"/>
              <a:t>Hipotesiak</a:t>
            </a:r>
            <a:r>
              <a:rPr lang="es-ES" dirty="0"/>
              <a:t> eta </a:t>
            </a:r>
            <a:r>
              <a:rPr lang="es-ES" dirty="0" err="1"/>
              <a:t>Murritapenak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EEECA0-8A92-4139-B393-746D00946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Hipotesiak</a:t>
            </a:r>
            <a:endParaRPr lang="es-ES" b="1" dirty="0"/>
          </a:p>
          <a:p>
            <a:r>
              <a:rPr lang="es-ES" dirty="0" err="1"/>
              <a:t>Meateredua</a:t>
            </a:r>
            <a:endParaRPr lang="es-ES" dirty="0"/>
          </a:p>
          <a:p>
            <a:r>
              <a:rPr lang="es-ES" dirty="0" err="1"/>
              <a:t>Prozesua</a:t>
            </a:r>
            <a:endParaRPr lang="es-ES" dirty="0"/>
          </a:p>
          <a:p>
            <a:r>
              <a:rPr lang="es-ES" dirty="0"/>
              <a:t>CMS	</a:t>
            </a:r>
          </a:p>
          <a:p>
            <a:r>
              <a:rPr lang="es-ES" dirty="0" err="1"/>
              <a:t>Datu</a:t>
            </a:r>
            <a:r>
              <a:rPr lang="es-ES" dirty="0"/>
              <a:t>-base </a:t>
            </a:r>
            <a:r>
              <a:rPr lang="es-ES" dirty="0" err="1"/>
              <a:t>erlazionala</a:t>
            </a:r>
            <a:endParaRPr lang="es-ES" dirty="0"/>
          </a:p>
          <a:p>
            <a:r>
              <a:rPr lang="es-ES" dirty="0" err="1"/>
              <a:t>Iterazioak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88EC6F-75A5-4068-9432-13983C5DD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Murriztapenak</a:t>
            </a:r>
            <a:endParaRPr lang="es-ES" b="1" dirty="0"/>
          </a:p>
          <a:p>
            <a:r>
              <a:rPr lang="es-ES" dirty="0" err="1"/>
              <a:t>Kostua</a:t>
            </a:r>
            <a:endParaRPr lang="es-ES" dirty="0"/>
          </a:p>
          <a:p>
            <a:r>
              <a:rPr lang="es-ES" dirty="0" err="1"/>
              <a:t>Denbora</a:t>
            </a:r>
            <a:endParaRPr lang="es-ES" dirty="0"/>
          </a:p>
          <a:p>
            <a:r>
              <a:rPr lang="es-ES" dirty="0" err="1"/>
              <a:t>Kalitatea</a:t>
            </a:r>
            <a:endParaRPr lang="es-ES" dirty="0"/>
          </a:p>
          <a:p>
            <a:r>
              <a:rPr lang="es-ES" dirty="0" err="1"/>
              <a:t>OpenUP</a:t>
            </a:r>
            <a:endParaRPr lang="es-ES" dirty="0"/>
          </a:p>
          <a:p>
            <a:r>
              <a:rPr lang="es-ES" dirty="0"/>
              <a:t>CCII-2016N-02</a:t>
            </a:r>
          </a:p>
          <a:p>
            <a:r>
              <a:rPr lang="es-ES" dirty="0" err="1"/>
              <a:t>Dokumentazioa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47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B9AED-D427-4039-B890-7C86A8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r>
              <a:rPr lang="es-ES" dirty="0"/>
              <a:t> eta </a:t>
            </a:r>
            <a:r>
              <a:rPr lang="es-ES" dirty="0" err="1"/>
              <a:t>Bideragarritasuna</a:t>
            </a:r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1B9E17D-583B-413E-99FC-4F69CCE16464}"/>
              </a:ext>
            </a:extLst>
          </p:cNvPr>
          <p:cNvSpPr txBox="1">
            <a:spLocks/>
          </p:cNvSpPr>
          <p:nvPr/>
        </p:nvSpPr>
        <p:spPr>
          <a:xfrm>
            <a:off x="1067494" y="1825625"/>
            <a:ext cx="4587124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BPMn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A32FF1-91F4-48CC-843D-ABEF13D05A69}"/>
              </a:ext>
            </a:extLst>
          </p:cNvPr>
          <p:cNvPicPr/>
          <p:nvPr/>
        </p:nvPicPr>
        <p:blipFill rotWithShape="1">
          <a:blip r:embed="rId2" cstate="print"/>
          <a:srcRect l="58292" t="31549" r="22366" b="46330"/>
          <a:stretch/>
        </p:blipFill>
        <p:spPr bwMode="auto">
          <a:xfrm>
            <a:off x="1028164" y="2423526"/>
            <a:ext cx="4975275" cy="26317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D5C816-82C0-427D-B7C2-3C78DD5DB72B}"/>
              </a:ext>
            </a:extLst>
          </p:cNvPr>
          <p:cNvPicPr/>
          <p:nvPr/>
        </p:nvPicPr>
        <p:blipFill rotWithShape="1">
          <a:blip r:embed="rId3"/>
          <a:srcRect l="31888" b="53744"/>
          <a:stretch/>
        </p:blipFill>
        <p:spPr>
          <a:xfrm>
            <a:off x="6331686" y="2536959"/>
            <a:ext cx="5134708" cy="2518268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C1C15AD-FB16-4308-BE50-DE8835EF1F40}"/>
              </a:ext>
            </a:extLst>
          </p:cNvPr>
          <p:cNvSpPr txBox="1">
            <a:spLocks/>
          </p:cNvSpPr>
          <p:nvPr/>
        </p:nvSpPr>
        <p:spPr>
          <a:xfrm>
            <a:off x="6008130" y="1851033"/>
            <a:ext cx="5739618" cy="119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B)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Workflowetan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oinarritutako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arkitektura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43E015-BB5A-4A17-AAF5-7E3CC7519658}"/>
              </a:ext>
            </a:extLst>
          </p:cNvPr>
          <p:cNvSpPr txBox="1"/>
          <p:nvPr/>
        </p:nvSpPr>
        <p:spPr>
          <a:xfrm>
            <a:off x="7731923" y="5782947"/>
            <a:ext cx="22920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Workflow-lengoaia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63F467-829A-449B-9199-7FFD8D246E19}"/>
              </a:ext>
            </a:extLst>
          </p:cNvPr>
          <p:cNvSpPr txBox="1"/>
          <p:nvPr/>
        </p:nvSpPr>
        <p:spPr>
          <a:xfrm>
            <a:off x="2442843" y="5778476"/>
            <a:ext cx="18549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BPMN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lengoaia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AC5477D-C392-44BA-AE4A-968835B304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1783" y="4989849"/>
            <a:ext cx="1317050" cy="10177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68FBD3-A9D2-4FFE-B827-FC8AB0F7F72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35" y="5113156"/>
            <a:ext cx="779731" cy="77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866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DA05-ED23-46F7-B582-9DC6E844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r>
              <a:rPr lang="es-ES" dirty="0"/>
              <a:t> eta </a:t>
            </a:r>
            <a:r>
              <a:rPr lang="es-ES" dirty="0" err="1"/>
              <a:t>Bideragarritasuna</a:t>
            </a:r>
            <a:endParaRPr lang="es-ES" dirty="0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0D6EDD4F-6F62-4B14-9FB9-BF99186F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5729"/>
              </p:ext>
            </p:extLst>
          </p:nvPr>
        </p:nvGraphicFramePr>
        <p:xfrm>
          <a:off x="2459499" y="1765327"/>
          <a:ext cx="8258756" cy="3615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2831">
                  <a:extLst>
                    <a:ext uri="{9D8B030D-6E8A-4147-A177-3AD203B41FA5}">
                      <a16:colId xmlns:a16="http://schemas.microsoft.com/office/drawing/2014/main" val="2223352241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1292729565"/>
                    </a:ext>
                  </a:extLst>
                </a:gridCol>
                <a:gridCol w="1842052">
                  <a:extLst>
                    <a:ext uri="{9D8B030D-6E8A-4147-A177-3AD203B41FA5}">
                      <a16:colId xmlns:a16="http://schemas.microsoft.com/office/drawing/2014/main" val="259988366"/>
                    </a:ext>
                  </a:extLst>
                </a:gridCol>
                <a:gridCol w="1865804">
                  <a:extLst>
                    <a:ext uri="{9D8B030D-6E8A-4147-A177-3AD203B41FA5}">
                      <a16:colId xmlns:a16="http://schemas.microsoft.com/office/drawing/2014/main" val="4014027975"/>
                    </a:ext>
                  </a:extLst>
                </a:gridCol>
              </a:tblGrid>
              <a:tr h="646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Ezaugarria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386858"/>
                  </a:ext>
                </a:extLst>
              </a:tr>
              <a:tr h="419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Kode irekia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294033"/>
                  </a:ext>
                </a:extLst>
              </a:tr>
              <a:tr h="301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Dokumentazio sinple eta ondo egituratuta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934624"/>
                  </a:ext>
                </a:extLst>
              </a:tr>
              <a:tr h="5088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Komunitate aktiboa eta foroak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068205"/>
                  </a:ext>
                </a:extLst>
              </a:tr>
              <a:tr h="4282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Estentsio gehigarri eta moduluen hedapena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✓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3235888"/>
                  </a:ext>
                </a:extLst>
              </a:tr>
              <a:tr h="430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>
                          <a:effectLst/>
                        </a:rPr>
                        <a:t>Beginner-friendly</a:t>
                      </a:r>
                      <a:endParaRPr lang="es-ES" sz="20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882305"/>
                  </a:ext>
                </a:extLst>
              </a:tr>
              <a:tr h="5023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Erabiltzaileen kudeaketa erraza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>
                          <a:effectLst/>
                        </a:rPr>
                        <a:t>✘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✘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200" dirty="0">
                          <a:effectLst/>
                        </a:rPr>
                        <a:t>✓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960161"/>
                  </a:ext>
                </a:extLst>
              </a:tr>
              <a:tr h="2087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Programazio-lengoaia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>
                          <a:effectLst/>
                        </a:rPr>
                        <a:t>PHP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u-ES" sz="1400" dirty="0">
                          <a:effectLst/>
                        </a:rPr>
                        <a:t>PHP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5975432"/>
                  </a:ext>
                </a:extLst>
              </a:tr>
            </a:tbl>
          </a:graphicData>
        </a:graphic>
      </p:graphicFrame>
      <p:pic>
        <p:nvPicPr>
          <p:cNvPr id="16" name="Imagen 15">
            <a:extLst>
              <a:ext uri="{FF2B5EF4-FFF2-40B4-BE49-F238E27FC236}">
                <a16:creationId xmlns:a16="http://schemas.microsoft.com/office/drawing/2014/main" id="{44730C44-2A22-42B2-B929-633EE4E68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13" y="1823976"/>
            <a:ext cx="1401976" cy="451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62803C-D554-465F-8329-09C12D40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43" y="1625980"/>
            <a:ext cx="1019795" cy="8472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BDD7BB8-B4DB-4D41-B3A6-69C46365A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32" y="1688261"/>
            <a:ext cx="1338336" cy="72270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F41DA8-5BD6-4138-B933-4AA5199642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8" y="5735078"/>
            <a:ext cx="1143033" cy="91442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9C0665E-B9AD-491B-90DB-C333191A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23" y="5773861"/>
            <a:ext cx="2480354" cy="7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0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AF27E-70F1-49B9-9A48-5C35EE81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9. </a:t>
            </a: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r>
              <a:rPr lang="es-ES" dirty="0"/>
              <a:t> eta </a:t>
            </a:r>
            <a:r>
              <a:rPr lang="es-ES" dirty="0" err="1"/>
              <a:t>Bideragarritasuna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FFCFA7-F83D-46F3-8DB8-27B7B949E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96" y="1899307"/>
            <a:ext cx="2242076" cy="1121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A4764F-3F98-4D21-A197-9FFF14E9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27" y="1690688"/>
            <a:ext cx="2242077" cy="150909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BA9B7E7-BD70-40AC-8CA0-789D42BCDF36}"/>
              </a:ext>
            </a:extLst>
          </p:cNvPr>
          <p:cNvSpPr/>
          <p:nvPr/>
        </p:nvSpPr>
        <p:spPr>
          <a:xfrm>
            <a:off x="5533292" y="2072439"/>
            <a:ext cx="1125415" cy="74558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7CDB1C-76C3-45CB-AAE9-3F9326B2416F}"/>
              </a:ext>
            </a:extLst>
          </p:cNvPr>
          <p:cNvSpPr txBox="1"/>
          <p:nvPr/>
        </p:nvSpPr>
        <p:spPr>
          <a:xfrm>
            <a:off x="3055986" y="3382037"/>
            <a:ext cx="60800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Funtsezko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ezaugarriak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hartu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garapen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prozesua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sinplifikatu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eta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bere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printzipioei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leial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izaten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jarraitu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4DB22-9E2B-41F4-8CC9-5C5DB881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46" y="4525341"/>
            <a:ext cx="8009099" cy="17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gile Business Rule Development: Process, Architecture, and JRules Examples  : Boyer, Jérôme, Mili, Hafedh: Amazon.es: Libros">
            <a:extLst>
              <a:ext uri="{FF2B5EF4-FFF2-40B4-BE49-F238E27FC236}">
                <a16:creationId xmlns:a16="http://schemas.microsoft.com/office/drawing/2014/main" id="{9787EC3D-9761-4A49-A688-68D30C669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36087" r="5196" b="39813"/>
          <a:stretch/>
        </p:blipFill>
        <p:spPr bwMode="auto">
          <a:xfrm>
            <a:off x="570723" y="4920920"/>
            <a:ext cx="2145604" cy="8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2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8A38-2C7B-4FAF-BF7F-C975E85A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</a:t>
            </a:r>
            <a:r>
              <a:rPr lang="es-ES" dirty="0" err="1"/>
              <a:t>Sistemaren</a:t>
            </a:r>
            <a:r>
              <a:rPr lang="es-ES" dirty="0"/>
              <a:t> </a:t>
            </a:r>
            <a:r>
              <a:rPr lang="es-ES" dirty="0" err="1"/>
              <a:t>Deskribapena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1587D63-929A-40D6-BA27-283F7E3B4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91" y="1690688"/>
            <a:ext cx="9787217" cy="455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05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5F839-339C-4A0D-B663-37EBDA8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Aurkibidea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7C40F-E065-4ED1-A620-9CA71D7555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err="1"/>
              <a:t>Sarrera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Helburua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Aurrekariak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Egungo</a:t>
            </a:r>
            <a:r>
              <a:rPr lang="es-ES" dirty="0"/>
              <a:t> </a:t>
            </a:r>
            <a:r>
              <a:rPr lang="es-ES" dirty="0" err="1"/>
              <a:t>Egoera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Arauak</a:t>
            </a:r>
            <a:r>
              <a:rPr lang="es-ES" dirty="0"/>
              <a:t> eta </a:t>
            </a:r>
            <a:r>
              <a:rPr lang="es-ES" dirty="0" err="1"/>
              <a:t>Erreferentziak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Hasierako</a:t>
            </a:r>
            <a:r>
              <a:rPr lang="es-ES" dirty="0"/>
              <a:t> </a:t>
            </a:r>
            <a:r>
              <a:rPr lang="es-ES" dirty="0" err="1"/>
              <a:t>Betekizunak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Irismena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Hipotesiak</a:t>
            </a:r>
            <a:r>
              <a:rPr lang="es-ES" dirty="0"/>
              <a:t> eta </a:t>
            </a:r>
            <a:r>
              <a:rPr lang="es-ES" dirty="0" err="1"/>
              <a:t>Murriztapenak</a:t>
            </a: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Aukeren</a:t>
            </a:r>
            <a:r>
              <a:rPr lang="es-ES" dirty="0"/>
              <a:t> </a:t>
            </a:r>
            <a:r>
              <a:rPr lang="es-ES" dirty="0" err="1"/>
              <a:t>Azterketa</a:t>
            </a:r>
            <a:r>
              <a:rPr lang="es-ES" dirty="0"/>
              <a:t> eta </a:t>
            </a:r>
            <a:r>
              <a:rPr lang="es-ES" dirty="0" err="1"/>
              <a:t>Bideragarritasuna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C7BE6C6-22E4-4E8B-B2B5-F05D2D828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Proposatutako</a:t>
            </a:r>
            <a:r>
              <a:rPr lang="es-ES" dirty="0"/>
              <a:t> </a:t>
            </a:r>
            <a:r>
              <a:rPr lang="es-ES" dirty="0" err="1"/>
              <a:t>Sistemaren</a:t>
            </a:r>
            <a:r>
              <a:rPr lang="es-ES" dirty="0"/>
              <a:t> </a:t>
            </a:r>
            <a:r>
              <a:rPr lang="es-ES" dirty="0" err="1"/>
              <a:t>Deskribapena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Analisia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Antolamendua</a:t>
            </a:r>
            <a:r>
              <a:rPr lang="es-ES" dirty="0"/>
              <a:t> eta </a:t>
            </a:r>
            <a:r>
              <a:rPr lang="es-ES" dirty="0" err="1"/>
              <a:t>Kudeaketa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Aurrekontuaren</a:t>
            </a:r>
            <a:r>
              <a:rPr lang="es-ES" dirty="0"/>
              <a:t> </a:t>
            </a:r>
            <a:r>
              <a:rPr lang="es-ES" dirty="0" err="1"/>
              <a:t>Laburpena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Ondorioak</a:t>
            </a:r>
            <a:endParaRPr lang="es-ES" dirty="0"/>
          </a:p>
          <a:p>
            <a:pPr marL="514350" indent="-514350">
              <a:buFont typeface="+mj-lt"/>
              <a:buAutoNum type="arabicPeriod" startAt="10"/>
            </a:pPr>
            <a:r>
              <a:rPr lang="es-ES" dirty="0" err="1"/>
              <a:t>Bideoa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07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3EFA2-7423-45CC-94F1-ABF0BA76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</a:t>
            </a:r>
            <a:r>
              <a:rPr lang="es-ES" dirty="0" err="1"/>
              <a:t>Sistemaren</a:t>
            </a:r>
            <a:r>
              <a:rPr lang="es-ES" dirty="0"/>
              <a:t> </a:t>
            </a:r>
            <a:r>
              <a:rPr lang="es-ES" dirty="0" err="1"/>
              <a:t>Deskribapena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F44244-B63D-4512-A8FE-92CA4E0A9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80" y="1439829"/>
            <a:ext cx="8166652" cy="1557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5336683-816B-4ABC-A8F5-04B3F5C1D9CE}"/>
              </a:ext>
            </a:extLst>
          </p:cNvPr>
          <p:cNvGrpSpPr>
            <a:grpSpLocks noChangeAspect="1"/>
          </p:cNvGrpSpPr>
          <p:nvPr/>
        </p:nvGrpSpPr>
        <p:grpSpPr>
          <a:xfrm>
            <a:off x="192537" y="3183241"/>
            <a:ext cx="5484364" cy="3309634"/>
            <a:chOff x="-99060" y="-114300"/>
            <a:chExt cx="5440045" cy="319151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ADBEE2CB-5161-41DD-903C-3603858B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060" y="419100"/>
              <a:ext cx="2672080" cy="231838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9953993B-8D66-44A6-82C2-47CE5F465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0" y="-114300"/>
              <a:ext cx="2699385" cy="3191510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A7811BD-EDAC-4274-82DD-005B7D8DB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913"/>
          <a:stretch/>
        </p:blipFill>
        <p:spPr>
          <a:xfrm>
            <a:off x="5956852" y="3183241"/>
            <a:ext cx="5771322" cy="31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A04AC-306F-4A1B-9CBC-FAD25603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</a:t>
            </a:r>
            <a:r>
              <a:rPr lang="es-ES" dirty="0" err="1"/>
              <a:t>Proposatutako</a:t>
            </a:r>
            <a:r>
              <a:rPr lang="es-ES" dirty="0"/>
              <a:t> </a:t>
            </a:r>
            <a:r>
              <a:rPr lang="es-ES" dirty="0" err="1"/>
              <a:t>Sistemaren</a:t>
            </a:r>
            <a:r>
              <a:rPr lang="es-ES" dirty="0"/>
              <a:t> </a:t>
            </a:r>
            <a:r>
              <a:rPr lang="es-ES" dirty="0" err="1"/>
              <a:t>Deskribapena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9450B0-A368-4802-8F6B-A024264C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5" y="1581358"/>
            <a:ext cx="8046759" cy="1037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CBE91928-41C6-4EED-8F28-26AFEA6E93FF}"/>
              </a:ext>
            </a:extLst>
          </p:cNvPr>
          <p:cNvGrpSpPr>
            <a:grpSpLocks noChangeAspect="1"/>
          </p:cNvGrpSpPr>
          <p:nvPr/>
        </p:nvGrpSpPr>
        <p:grpSpPr>
          <a:xfrm>
            <a:off x="6839129" y="1377652"/>
            <a:ext cx="4898984" cy="5115223"/>
            <a:chOff x="41031" y="-82062"/>
            <a:chExt cx="4002014" cy="4178740"/>
          </a:xfrm>
        </p:grpSpPr>
        <p:pic>
          <p:nvPicPr>
            <p:cNvPr id="6" name="Imagen 5" descr="Diagrama&#10;&#10;Descripción generada automáticamente">
              <a:extLst>
                <a:ext uri="{FF2B5EF4-FFF2-40B4-BE49-F238E27FC236}">
                  <a16:creationId xmlns:a16="http://schemas.microsoft.com/office/drawing/2014/main" id="{2B53527A-8EF6-454B-94F9-4F6C45F0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75527"/>
            <a:stretch/>
          </p:blipFill>
          <p:spPr>
            <a:xfrm>
              <a:off x="41031" y="1172307"/>
              <a:ext cx="1950602" cy="1354015"/>
            </a:xfrm>
            <a:prstGeom prst="rect">
              <a:avLst/>
            </a:prstGeom>
          </p:spPr>
        </p:pic>
        <p:pic>
          <p:nvPicPr>
            <p:cNvPr id="7" name="Imagen 6" descr="Diagrama&#10;&#10;Descripción generada automáticamente">
              <a:extLst>
                <a:ext uri="{FF2B5EF4-FFF2-40B4-BE49-F238E27FC236}">
                  <a16:creationId xmlns:a16="http://schemas.microsoft.com/office/drawing/2014/main" id="{B10805C6-24E1-4B4A-857E-3C539C10D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t="24472" r="12"/>
            <a:stretch/>
          </p:blipFill>
          <p:spPr>
            <a:xfrm>
              <a:off x="2092443" y="-82062"/>
              <a:ext cx="1950602" cy="4178740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9D6C4B4-2E1F-4C46-A272-75CD54A6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1" y="2945340"/>
            <a:ext cx="6105500" cy="343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0FA6-B0DA-4242-8728-672F78B1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11. </a:t>
            </a:r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Analisia</a:t>
            </a:r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1B50B4C2-8D11-4442-9DF9-76669DC486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Lan</a:t>
            </a:r>
            <a:r>
              <a:rPr lang="es-ES" dirty="0"/>
              <a:t> </a:t>
            </a:r>
            <a:r>
              <a:rPr lang="es-ES" dirty="0" err="1"/>
              <a:t>ingurunearekin</a:t>
            </a:r>
            <a:r>
              <a:rPr lang="es-ES" dirty="0"/>
              <a:t> </a:t>
            </a:r>
            <a:r>
              <a:rPr lang="es-ES" dirty="0" err="1"/>
              <a:t>arazoak</a:t>
            </a:r>
            <a:endParaRPr lang="es-ES" dirty="0"/>
          </a:p>
          <a:p>
            <a:r>
              <a:rPr lang="es-ES" dirty="0" err="1"/>
              <a:t>Tresnekin</a:t>
            </a:r>
            <a:r>
              <a:rPr lang="es-ES" dirty="0"/>
              <a:t> </a:t>
            </a:r>
            <a:r>
              <a:rPr lang="es-ES" dirty="0" err="1"/>
              <a:t>arazoak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gehiegi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gutxiegi</a:t>
            </a:r>
            <a:endParaRPr lang="es-ES" dirty="0"/>
          </a:p>
          <a:p>
            <a:r>
              <a:rPr lang="es-ES" dirty="0"/>
              <a:t>CMMI </a:t>
            </a:r>
            <a:r>
              <a:rPr lang="es-ES" dirty="0" err="1"/>
              <a:t>azkarregi</a:t>
            </a:r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C4BAC9E-E994-48F4-AF15-8DB3A146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217493"/>
              </p:ext>
            </p:extLst>
          </p:nvPr>
        </p:nvGraphicFramePr>
        <p:xfrm>
          <a:off x="148507" y="2032346"/>
          <a:ext cx="5765275" cy="3935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66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9516-7071-4293-9014-2C2E50A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12. </a:t>
            </a:r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Antolamendua</a:t>
            </a:r>
            <a:r>
              <a:rPr lang="es-ES" dirty="0"/>
              <a:t> eta </a:t>
            </a:r>
            <a:r>
              <a:rPr lang="es-ES" dirty="0" err="1"/>
              <a:t>Kudeaketa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52435B9-C897-4A42-9F5A-B1F671188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 err="1"/>
              <a:t>Antolamendua</a:t>
            </a:r>
            <a:endParaRPr lang="es-ES" b="1" dirty="0"/>
          </a:p>
          <a:p>
            <a:r>
              <a:rPr lang="nn-NO" dirty="0"/>
              <a:t>Taldekideak</a:t>
            </a:r>
          </a:p>
          <a:p>
            <a:r>
              <a:rPr lang="nn-NO" dirty="0"/>
              <a:t>Ardurak eta betekizunak</a:t>
            </a:r>
          </a:p>
          <a:p>
            <a:r>
              <a:rPr lang="nn-NO" dirty="0"/>
              <a:t>Lan-ingurunea</a:t>
            </a:r>
          </a:p>
          <a:p>
            <a:r>
              <a:rPr lang="nn-NO" dirty="0"/>
              <a:t>Informazio-sistema</a:t>
            </a:r>
          </a:p>
          <a:p>
            <a:r>
              <a:rPr lang="nn-NO" dirty="0"/>
              <a:t>Komunikazio-kanalak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6329B6-BB2D-4A2A-B293-3D3ABAF00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 err="1"/>
              <a:t>Kudeaketa</a:t>
            </a:r>
            <a:endParaRPr lang="es-ES" b="1" dirty="0"/>
          </a:p>
          <a:p>
            <a:r>
              <a:rPr lang="es-ES" dirty="0" err="1"/>
              <a:t>Integrazioaren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Irismenaren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Epeen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Produktuaren</a:t>
            </a:r>
            <a:r>
              <a:rPr lang="es-ES" dirty="0"/>
              <a:t> </a:t>
            </a:r>
            <a:r>
              <a:rPr lang="es-ES" dirty="0" err="1"/>
              <a:t>kostuen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Kalitatearen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Giza-baliabideen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Komunikazioen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Arriskuen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Erosketen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r>
              <a:rPr lang="es-ES" dirty="0" err="1"/>
              <a:t>Interesatuen</a:t>
            </a:r>
            <a:r>
              <a:rPr lang="es-ES" dirty="0"/>
              <a:t> </a:t>
            </a:r>
            <a:r>
              <a:rPr lang="es-ES" dirty="0" err="1"/>
              <a:t>kudeaketa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870A9E42-5D56-49C7-92D8-BA6A631A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61" y="3963681"/>
            <a:ext cx="1951382" cy="25291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5F6DE7-DEEB-4EF3-981B-D70589C82C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35885"/>
            <a:ext cx="2882156" cy="14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90350-1A00-4F3D-AEB3-C4C78C90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E5C4DF6-E7F3-482F-AA74-949820799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3" y="4221007"/>
            <a:ext cx="10968191" cy="2210663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2EBECD5-444D-4491-9436-380AB78FC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64" y="1531661"/>
            <a:ext cx="9423670" cy="23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3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D41ED-E847-4573-8802-25E63781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endParaRPr lang="es-ES" dirty="0"/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1310B03-D4D3-4A2B-8B52-E54327822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46" y="1368847"/>
            <a:ext cx="7158928" cy="2358810"/>
          </a:xfrm>
          <a:prstGeom prst="rect">
            <a:avLst/>
          </a:prstGeom>
        </p:spPr>
      </p:pic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5B3B8124-0126-4F52-B4FB-1750FFC82D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72" y="3872533"/>
            <a:ext cx="8309276" cy="27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1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6E45-DBBD-4426-B7E9-323A616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13. </a:t>
            </a:r>
            <a:r>
              <a:rPr lang="es-ES" dirty="0" err="1"/>
              <a:t>Denbora</a:t>
            </a:r>
            <a:r>
              <a:rPr lang="es-ES" dirty="0"/>
              <a:t> </a:t>
            </a:r>
            <a:r>
              <a:rPr lang="es-ES" dirty="0" err="1"/>
              <a:t>Planifikazioa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1D7C44-0A6B-4EAD-96E0-D1330A59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9" y="2547764"/>
            <a:ext cx="6056134" cy="246974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4E322EFD-B170-4F15-84EC-3B51BD49E050}"/>
              </a:ext>
            </a:extLst>
          </p:cNvPr>
          <p:cNvGrpSpPr>
            <a:grpSpLocks noChangeAspect="1"/>
          </p:cNvGrpSpPr>
          <p:nvPr/>
        </p:nvGrpSpPr>
        <p:grpSpPr>
          <a:xfrm>
            <a:off x="6525093" y="2062437"/>
            <a:ext cx="5270614" cy="3831465"/>
            <a:chOff x="4201052" y="1972987"/>
            <a:chExt cx="4320098" cy="314048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65DFE9D-0FEB-4AB4-93A2-F826D401E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99"/>
            <a:stretch/>
          </p:blipFill>
          <p:spPr>
            <a:xfrm>
              <a:off x="4201052" y="1972987"/>
              <a:ext cx="3680678" cy="3140489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3D17733-5473-4A8F-8E0C-5F4305912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212"/>
            <a:stretch/>
          </p:blipFill>
          <p:spPr>
            <a:xfrm>
              <a:off x="7881730" y="1972987"/>
              <a:ext cx="639420" cy="3140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851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4D256-3AB6-4162-A4B9-936C3A09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14. </a:t>
            </a:r>
            <a:r>
              <a:rPr lang="es-ES" dirty="0" err="1"/>
              <a:t>Aurrekontuaren</a:t>
            </a:r>
            <a:r>
              <a:rPr lang="es-ES" dirty="0"/>
              <a:t> </a:t>
            </a:r>
            <a:r>
              <a:rPr lang="es-ES" dirty="0" err="1"/>
              <a:t>Laburpena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78DF4-2462-42E9-B85A-EA89880B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46DC3C9D-3277-4747-9780-F06480D06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778733"/>
              </p:ext>
            </p:extLst>
          </p:nvPr>
        </p:nvGraphicFramePr>
        <p:xfrm>
          <a:off x="1508395" y="2811533"/>
          <a:ext cx="9036051" cy="2025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493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entury Gothic" panose="020B0502020202020204" pitchFamily="34" charset="0"/>
                        </a:rPr>
                        <a:t>Partida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entury Gothic" panose="020B0502020202020204" pitchFamily="34" charset="0"/>
                        </a:rPr>
                        <a:t>Parametroak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entury Gothic" panose="020B0502020202020204" pitchFamily="34" charset="0"/>
                        </a:rPr>
                        <a:t>Totala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 (</a:t>
                      </a:r>
                      <a:r>
                        <a:rPr lang="es-ES" dirty="0" err="1">
                          <a:latin typeface="Century Gothic" panose="020B0502020202020204" pitchFamily="34" charset="0"/>
                        </a:rPr>
                        <a:t>BEZa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dirty="0" err="1">
                          <a:latin typeface="Century Gothic" panose="020B0502020202020204" pitchFamily="34" charset="0"/>
                        </a:rPr>
                        <a:t>barne</a:t>
                      </a:r>
                      <a:r>
                        <a:rPr lang="es-ES" dirty="0">
                          <a:latin typeface="Century Gothic" panose="020B0502020202020204" pitchFamily="34" charset="0"/>
                        </a:rPr>
                        <a:t>)</a:t>
                      </a:r>
                      <a:endParaRPr lang="eu-ES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493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Giza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Baliabideak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386 </a:t>
                      </a:r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ordu</a:t>
                      </a:r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x 50,00 €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28.024,00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42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Erramintak</a:t>
                      </a:r>
                      <a:endParaRPr lang="eu-ES" i="1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0,00 €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 + 0,00 € (</a:t>
                      </a:r>
                      <a:r>
                        <a:rPr lang="es-ES" baseline="0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mantenua</a:t>
                      </a:r>
                      <a:r>
                        <a:rPr lang="es-ES" baseline="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)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entury Gothic" panose="020B0502020202020204" pitchFamily="34" charset="0"/>
                        </a:rPr>
                        <a:t>0,00 €</a:t>
                      </a:r>
                      <a:endParaRPr lang="eu-ES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493">
                <a:tc gridSpan="2"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GUZTIRA</a:t>
                      </a:r>
                      <a:endParaRPr lang="eu-ES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u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28.024,00 €</a:t>
                      </a:r>
                      <a:endParaRPr lang="eu-ES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57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4BCC-5874-484A-B87B-2EE74D09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15. </a:t>
            </a:r>
            <a:r>
              <a:rPr lang="es-ES" dirty="0" err="1"/>
              <a:t>Ondorioak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AB81B-5009-4136-AC4D-C7154FC9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995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E3180-3E6A-45E6-B140-572A52D8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16. </a:t>
            </a:r>
            <a:r>
              <a:rPr lang="es-ES" dirty="0" err="1"/>
              <a:t>Bideoa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B8CE7-F070-4B6D-B79C-90ADE710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54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748815-08DA-4880-A456-265A882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Sarrera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AE5108-6509-4D25-B65E-19A3343E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Proiektuaren</a:t>
            </a:r>
            <a:r>
              <a:rPr lang="es-ES" dirty="0"/>
              <a:t> </a:t>
            </a:r>
            <a:r>
              <a:rPr lang="es-ES" dirty="0" err="1"/>
              <a:t>webgunea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https://juletx.github.io/ProMeta/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OpenUP</a:t>
            </a:r>
            <a:endParaRPr lang="es-ES" dirty="0"/>
          </a:p>
          <a:p>
            <a:endParaRPr lang="es-ES" dirty="0"/>
          </a:p>
          <a:p>
            <a:r>
              <a:rPr lang="es-ES" dirty="0"/>
              <a:t>CCII-N2016-02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C2E5C6-52D3-4DCC-BA0B-7DF22E49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77" y="2491050"/>
            <a:ext cx="6794747" cy="3820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C0C8DB-740A-49DC-96FD-9F2A0A5912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49" y="2674524"/>
            <a:ext cx="1888804" cy="9444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1CE065-B69E-4748-996F-36170CBF1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31" y="4597658"/>
            <a:ext cx="2855836" cy="10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41DCC7-C2FB-4091-B332-A5453121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878"/>
            <a:ext cx="9144000" cy="2500008"/>
          </a:xfrm>
        </p:spPr>
        <p:txBody>
          <a:bodyPr>
            <a:noAutofit/>
          </a:bodyPr>
          <a:lstStyle/>
          <a:p>
            <a:pPr algn="l"/>
            <a:r>
              <a:rPr lang="es-ES" sz="4400" b="1" dirty="0" err="1"/>
              <a:t>ProMeta</a:t>
            </a:r>
            <a:r>
              <a:rPr lang="es-ES" sz="4400" dirty="0"/>
              <a:t>: </a:t>
            </a:r>
            <a:r>
              <a:rPr lang="es-ES" sz="4400" dirty="0" err="1"/>
              <a:t>Softwarearen</a:t>
            </a:r>
            <a:r>
              <a:rPr lang="es-ES" sz="4400" dirty="0"/>
              <a:t> </a:t>
            </a:r>
            <a:r>
              <a:rPr lang="es-ES" sz="4400" dirty="0" err="1"/>
              <a:t>garapenerako</a:t>
            </a:r>
            <a:r>
              <a:rPr lang="es-ES" sz="4400" dirty="0"/>
              <a:t> </a:t>
            </a:r>
            <a:r>
              <a:rPr lang="es-ES" sz="4400" dirty="0" err="1"/>
              <a:t>prozesuen</a:t>
            </a:r>
            <a:r>
              <a:rPr lang="es-ES" sz="4400" dirty="0"/>
              <a:t> </a:t>
            </a:r>
            <a:r>
              <a:rPr lang="es-ES" sz="4400" dirty="0" err="1"/>
              <a:t>definizio</a:t>
            </a:r>
            <a:br>
              <a:rPr lang="es-ES" sz="4400" dirty="0"/>
            </a:br>
            <a:r>
              <a:rPr lang="es-ES" sz="4400" dirty="0"/>
              <a:t>eta </a:t>
            </a:r>
            <a:r>
              <a:rPr lang="es-ES" sz="4400" dirty="0" err="1"/>
              <a:t>ezarpenerako</a:t>
            </a:r>
            <a:r>
              <a:rPr lang="es-ES" sz="4400" dirty="0"/>
              <a:t> sistema </a:t>
            </a:r>
            <a:r>
              <a:rPr lang="es-ES" sz="4400" dirty="0" err="1"/>
              <a:t>metaereduetan</a:t>
            </a:r>
            <a:r>
              <a:rPr lang="es-ES" sz="4400" dirty="0"/>
              <a:t> </a:t>
            </a:r>
            <a:r>
              <a:rPr lang="es-ES" sz="4400" dirty="0" err="1"/>
              <a:t>oinarrituta</a:t>
            </a:r>
            <a:endParaRPr lang="es-ES" sz="44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F6397B-5C4F-48E6-BA2E-588481DA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9081"/>
            <a:ext cx="9144000" cy="184133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s-ES" b="1" dirty="0">
                <a:solidFill>
                  <a:schemeClr val="tx1"/>
                </a:solidFill>
              </a:rPr>
              <a:t>Julen Etxaniz Aragoneses</a:t>
            </a: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Tutorea</a:t>
            </a:r>
            <a:r>
              <a:rPr lang="es-ES" dirty="0">
                <a:solidFill>
                  <a:schemeClr val="tx1"/>
                </a:solidFill>
              </a:rPr>
              <a:t>: Juan Manuel </a:t>
            </a:r>
            <a:r>
              <a:rPr lang="es-ES" dirty="0" err="1">
                <a:solidFill>
                  <a:schemeClr val="tx1"/>
                </a:solidFill>
              </a:rPr>
              <a:t>Pikatza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Atxa</a:t>
            </a:r>
            <a:endParaRPr lang="es-ES" dirty="0">
              <a:solidFill>
                <a:schemeClr val="tx1"/>
              </a:solidFill>
            </a:endParaRP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Informatika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Ingeniaritzako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Gradua</a:t>
            </a:r>
            <a:endParaRPr lang="es-ES" dirty="0">
              <a:solidFill>
                <a:schemeClr val="tx1"/>
              </a:solidFill>
            </a:endParaRPr>
          </a:p>
          <a:p>
            <a:pPr algn="r"/>
            <a:r>
              <a:rPr lang="es-ES" dirty="0" err="1">
                <a:solidFill>
                  <a:schemeClr val="tx1"/>
                </a:solidFill>
              </a:rPr>
              <a:t>Gradu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Amaierako</a:t>
            </a:r>
            <a:r>
              <a:rPr lang="es-ES" dirty="0">
                <a:solidFill>
                  <a:schemeClr val="tx1"/>
                </a:solidFill>
              </a:rPr>
              <a:t> Lana</a:t>
            </a:r>
          </a:p>
          <a:p>
            <a:pPr algn="r"/>
            <a:r>
              <a:rPr lang="es-ES" dirty="0">
                <a:solidFill>
                  <a:schemeClr val="tx1"/>
                </a:solidFill>
              </a:rPr>
              <a:t>2021eko </a:t>
            </a:r>
            <a:r>
              <a:rPr lang="es-ES" dirty="0" err="1">
                <a:solidFill>
                  <a:schemeClr val="tx1"/>
                </a:solidFill>
              </a:rPr>
              <a:t>iraila</a:t>
            </a:r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pic>
        <p:nvPicPr>
          <p:cNvPr id="6" name="Imagen2">
            <a:extLst>
              <a:ext uri="{FF2B5EF4-FFF2-40B4-BE49-F238E27FC236}">
                <a16:creationId xmlns:a16="http://schemas.microsoft.com/office/drawing/2014/main" id="{2A6A8109-32ED-497C-8FDF-3467CA7BA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949443" y="363701"/>
            <a:ext cx="3718557" cy="9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8C4D-E25D-4600-9458-63C1ED2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Helburuak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6BC076-0577-4368-9715-5E7E180B78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definizioa</a:t>
            </a:r>
            <a:endParaRPr lang="es-ES" b="1" dirty="0"/>
          </a:p>
          <a:p>
            <a:r>
              <a:rPr lang="es-ES" dirty="0" err="1"/>
              <a:t>Metaeredua</a:t>
            </a:r>
            <a:endParaRPr lang="es-ES" dirty="0"/>
          </a:p>
          <a:p>
            <a:r>
              <a:rPr lang="es-ES" dirty="0" err="1"/>
              <a:t>Ereduak</a:t>
            </a:r>
            <a:endParaRPr lang="es-ES" dirty="0"/>
          </a:p>
          <a:p>
            <a:r>
              <a:rPr lang="es-ES" dirty="0"/>
              <a:t>Editore </a:t>
            </a:r>
            <a:r>
              <a:rPr lang="es-ES" dirty="0" err="1"/>
              <a:t>Grafikoa</a:t>
            </a:r>
            <a:endParaRPr lang="es-ES" dirty="0"/>
          </a:p>
          <a:p>
            <a:r>
              <a:rPr lang="es-ES" dirty="0" err="1"/>
              <a:t>Testu</a:t>
            </a:r>
            <a:r>
              <a:rPr lang="es-ES" dirty="0"/>
              <a:t> </a:t>
            </a:r>
            <a:r>
              <a:rPr lang="es-ES" dirty="0" err="1"/>
              <a:t>Editorea</a:t>
            </a:r>
            <a:endParaRPr lang="es-ES" dirty="0"/>
          </a:p>
          <a:p>
            <a:pPr marL="914400" lvl="2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6614A8-74A8-48D8-94D6-20F5AA82C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Garapeneko</a:t>
            </a:r>
            <a:r>
              <a:rPr lang="es-ES" b="1" dirty="0"/>
              <a:t> </a:t>
            </a:r>
            <a:r>
              <a:rPr lang="es-ES" b="1" dirty="0" err="1"/>
              <a:t>prozesuen</a:t>
            </a:r>
            <a:r>
              <a:rPr lang="es-ES" b="1" dirty="0"/>
              <a:t> </a:t>
            </a:r>
            <a:r>
              <a:rPr lang="es-ES" b="1" dirty="0" err="1"/>
              <a:t>ezarpena</a:t>
            </a:r>
            <a:endParaRPr lang="es-ES" b="1" dirty="0"/>
          </a:p>
          <a:p>
            <a:r>
              <a:rPr lang="es-ES" dirty="0" err="1"/>
              <a:t>Webgunea</a:t>
            </a:r>
            <a:endParaRPr lang="es-ES" dirty="0"/>
          </a:p>
          <a:p>
            <a:r>
              <a:rPr lang="es-ES" dirty="0" err="1"/>
              <a:t>Metodologien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r>
              <a:rPr lang="es-ES" dirty="0" err="1"/>
              <a:t>Proiektuen</a:t>
            </a:r>
            <a:r>
              <a:rPr lang="es-ES" dirty="0"/>
              <a:t> </a:t>
            </a:r>
            <a:r>
              <a:rPr lang="es-ES" dirty="0" err="1"/>
              <a:t>informazioa</a:t>
            </a:r>
            <a:r>
              <a:rPr lang="es-ES" dirty="0"/>
              <a:t> </a:t>
            </a:r>
            <a:r>
              <a:rPr lang="es-ES" dirty="0" err="1"/>
              <a:t>kudeatu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0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5FD68-0552-46C8-A4A3-898C7642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6276B-7D58-444F-ABC9-A0693971FB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Softwarearen</a:t>
            </a:r>
            <a:r>
              <a:rPr lang="es-ES" b="1" dirty="0"/>
              <a:t> </a:t>
            </a:r>
            <a:r>
              <a:rPr lang="es-ES" b="1" dirty="0" err="1"/>
              <a:t>Kalitatea</a:t>
            </a:r>
            <a:endParaRPr lang="es-ES" b="1" dirty="0"/>
          </a:p>
          <a:p>
            <a:r>
              <a:rPr lang="es-ES" sz="2400" dirty="0" err="1"/>
              <a:t>Bezeroen</a:t>
            </a:r>
            <a:r>
              <a:rPr lang="es-ES" sz="2400" dirty="0"/>
              <a:t> </a:t>
            </a:r>
            <a:r>
              <a:rPr lang="es-ES" sz="2400" dirty="0" err="1"/>
              <a:t>itxaropen</a:t>
            </a:r>
            <a:r>
              <a:rPr lang="es-ES" sz="2400" dirty="0"/>
              <a:t> eta </a:t>
            </a:r>
            <a:r>
              <a:rPr lang="es-ES" sz="2400" dirty="0" err="1"/>
              <a:t>betekizunak</a:t>
            </a:r>
            <a:r>
              <a:rPr lang="es-ES" sz="2400" dirty="0"/>
              <a:t> </a:t>
            </a:r>
            <a:r>
              <a:rPr lang="es-ES" sz="2400" dirty="0" err="1"/>
              <a:t>gainditzea</a:t>
            </a:r>
            <a:endParaRPr lang="es-ES" sz="2400" dirty="0"/>
          </a:p>
          <a:p>
            <a:r>
              <a:rPr lang="es-ES" sz="2400" dirty="0" err="1"/>
              <a:t>Ziurtagiriak</a:t>
            </a:r>
            <a:r>
              <a:rPr lang="es-ES" sz="2400" dirty="0"/>
              <a:t> </a:t>
            </a:r>
            <a:r>
              <a:rPr lang="es-ES" sz="2400" dirty="0" err="1"/>
              <a:t>lortzea</a:t>
            </a:r>
            <a:endParaRPr lang="es-ES" sz="2400" dirty="0"/>
          </a:p>
          <a:p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B04C766-0EE6-43F6-9436-30BBBE931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Bezeroen</a:t>
            </a:r>
            <a:r>
              <a:rPr lang="es-ES" b="1" dirty="0"/>
              <a:t> </a:t>
            </a:r>
            <a:r>
              <a:rPr lang="es-ES" b="1" dirty="0" err="1"/>
              <a:t>Eskakizun</a:t>
            </a:r>
            <a:r>
              <a:rPr lang="es-ES" b="1" dirty="0"/>
              <a:t> </a:t>
            </a:r>
            <a:r>
              <a:rPr lang="es-ES" b="1" dirty="0" err="1"/>
              <a:t>Gogorrak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D34BA24-7F77-4162-812A-8DE14DB54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122127"/>
              </p:ext>
            </p:extLst>
          </p:nvPr>
        </p:nvGraphicFramePr>
        <p:xfrm>
          <a:off x="656956" y="3828945"/>
          <a:ext cx="2056777" cy="11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276720" imgH="1905120" progId="Paint.Picture">
                  <p:embed/>
                </p:oleObj>
              </mc:Choice>
              <mc:Fallback>
                <p:oleObj name="Imagen de mapa de bits" r:id="rId2" imgW="3276720" imgH="19051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FE241C7-B760-4A72-A7AA-D1B6B616F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956" y="3828945"/>
                        <a:ext cx="2056777" cy="11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ata:image/png;base64,iVBORw0KGgoAAAANSUhEUgAAAQEAAADCCAMAAAB+OYdhAAAABlBMVEX///8AAABVwtN+AAAE8UlEQVR4nO3a27qjIAwGUHj/l55vtkVOAROIIvHnYo+tAZIltWrHObTVza9OYE3z3v//c2yE7Q9h+Fh7+Hv8+YhBXnXmcKwH6y0sAFLgAwRV5eXLQ8huIyqnQFaneV/LKiX32iZIP/XuLDgjSb4cDLa0ulh3shUuEKwSJCs8q9vniyFeKKxOWLvlR7ktkKyQ1Skrt/BRL8umLH5hq1PWbefR5QicnxRDrQS4ErBH0AGgMX5nRDPtqE4kYIygBGAJWLo4PGoTChwEq1NXal2AnowVgt+l4ICAFYIKgCfw67Y6e4VWL4HWoSUFDBBkDwX/Nv/eJY47tcPCIsiXgCMPdb44jBGkS8Dlz0hJgTLMkgB1Y9jiSH9P2L3FI0nX3FoQoef+AuEmr1Vz5yPhTBDk618kYOUe2Zd3RRIBE4/LqpsCkUD4WXnnVl8RigRMfB1OCpgA4AuQHqtLmGyfFxDW/A4B32ysHtQuTQFWRtyK2j9hCwS4ccMtHW5gsm5FVe9+dOOxRj/weJ3v5b6q1gA7q9GSLqIlS+YOAX5aoyVdRddTMWLruqTXA/5ysnEAL4sWfWiyII0rIkliYyVdR8tOGyFG66pYlNlISYxo4WkjBE3dGZ1Pi2WpDZTEiR46bfi5u2P3G0eW2khJwnC2gNYTEmFu8pJY0dITZ8zdXSz1xot4JpQmJy9JGC4VyKtgCcQejwjwoqVfHX8diKflV78XhFjREhB/RvNOwvAxAT/0i8kzAu2BmnPwuriCwEt+NQsMxJjNyRh7nhUoF0GMJgWIHRVAfzJpfs8I1FeFrjxgoWu9OCwI1IuAcSYML1x9GrhDoFlmexe3y/FGuQhYAr9OwsleJ8AgoE8J/nc78UR+TwiUd0c8gXC6uDu/B2bwJQFDIPkflbfn94hAfoPIETgBLAhUBNcCCYAZgewGkdwsASwJuF6x1FYKYEOgXAV9gRzAkkB125PXHeu3KOBCkXGLFggXUFOTvVIgFu7OIisBF64dsjGXCrTaQFLpsU/jXBIZ35ic7J0CLq03Tn1+8acks5O9VKAgSHaX709P9laBjKD4N305P9lrBX7XukTpCYDGZC8WSAwIAUf+50FrAtEgPfW367cocAYGB0et/anJ9hA4w2+YbCeBeyaDAAQgAAEIQAACewhoBEIAAkpdIAABCEAAAhCAAAQgAAEIQAACEICAU50BAhCAAAS2FHCaM+wvwOq8lwCjf6cD3cOcgJjgWwJUJ3sCUoLPCVTdDAoIF4FFARnBBwV8L/jmwp4SEC0CmwISAqMCfQJuUlsL8K8N7Qpwb5IsC7RHYib1QgFWF85IvBkgAAH23BDYUMBfv1/uUskSAjsL6GS5gUCz6WQJgY0FlLKEwL4CWllCYFsBtSx3FdDLclMBxSz3FNDMEgI7CuhmuaHA3Nga5SwVmB57PHCqi3AkjRk0BAbyE6YOAQhAAAIQgAAEIAABCEAAAhCAAAQgAIGPCOjOwG4QgAAEIAABCEAAAhCAAAT4Y7xGYCh7Zl0aAgNdIACBXQRcM/AWgWYbzF5bgJWfsChRMASWCHBSHFITCQxnDwENgesch9REAhPZ2xCYyV5D4CrJgS67CfSzHOgiFJjMfpEAozJZ3FqBXpoDXWQC89lrCLTzHOkjEVDJXmUMcf3NPiIBpex1xhAD8KqTlj+Yvc4YSm7nAP8Ao25MhgI9vrYAAAAASUVORK5CYII=">
            <a:extLst>
              <a:ext uri="{FF2B5EF4-FFF2-40B4-BE49-F238E27FC236}">
                <a16:creationId xmlns:a16="http://schemas.microsoft.com/office/drawing/2014/main" id="{2211811C-E4E9-4450-892C-F52F48E7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89" y="3612468"/>
            <a:ext cx="1350988" cy="10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7DCE42-032C-4689-81B6-244325DB1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68" y="4561782"/>
            <a:ext cx="1857341" cy="1857341"/>
          </a:xfrm>
          <a:prstGeom prst="rect">
            <a:avLst/>
          </a:prstGeom>
        </p:spPr>
      </p:pic>
      <p:graphicFrame>
        <p:nvGraphicFramePr>
          <p:cNvPr id="25" name="Objeto 24">
            <a:extLst>
              <a:ext uri="{FF2B5EF4-FFF2-40B4-BE49-F238E27FC236}">
                <a16:creationId xmlns:a16="http://schemas.microsoft.com/office/drawing/2014/main" id="{EEA37357-6874-4093-A015-1A521D9B7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444159"/>
              </p:ext>
            </p:extLst>
          </p:nvPr>
        </p:nvGraphicFramePr>
        <p:xfrm>
          <a:off x="8936372" y="4659863"/>
          <a:ext cx="1838929" cy="106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6" imgW="3276720" imgH="1905120" progId="Paint.Picture">
                  <p:embed/>
                </p:oleObj>
              </mc:Choice>
              <mc:Fallback>
                <p:oleObj name="Imagen de mapa de bits" r:id="rId6" imgW="3276720" imgH="190512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D9B0F2A-0154-44DE-B01B-D1A4C5603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36372" y="4659863"/>
                        <a:ext cx="1838929" cy="106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en 25">
            <a:extLst>
              <a:ext uri="{FF2B5EF4-FFF2-40B4-BE49-F238E27FC236}">
                <a16:creationId xmlns:a16="http://schemas.microsoft.com/office/drawing/2014/main" id="{42E111F4-5482-4FEB-95D7-630C9D0E0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14" y="4186158"/>
            <a:ext cx="1861647" cy="93082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9A2031D-89B0-4361-B210-BA21B979078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97" y="2545706"/>
            <a:ext cx="1861647" cy="75707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5821535-B6A9-4789-A10D-46EBC6B7EE86}"/>
              </a:ext>
            </a:extLst>
          </p:cNvPr>
          <p:cNvSpPr txBox="1"/>
          <p:nvPr/>
        </p:nvSpPr>
        <p:spPr>
          <a:xfrm>
            <a:off x="8730820" y="5714641"/>
            <a:ext cx="228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</a:rPr>
              <a:t>3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heldutasun-maila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DF5F77-F1E5-4CFE-8D1E-F6DE449BC166}"/>
              </a:ext>
            </a:extLst>
          </p:cNvPr>
          <p:cNvSpPr txBox="1"/>
          <p:nvPr/>
        </p:nvSpPr>
        <p:spPr>
          <a:xfrm>
            <a:off x="8667822" y="3333512"/>
            <a:ext cx="241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BOE-261-2007-18874</a:t>
            </a:r>
          </a:p>
          <a:p>
            <a:pPr algn="ctr"/>
            <a:r>
              <a:rPr lang="es-ES" sz="2000" b="1" i="1" dirty="0">
                <a:solidFill>
                  <a:schemeClr val="bg2">
                    <a:lumMod val="50000"/>
                  </a:schemeClr>
                </a:solidFill>
                <a:latin typeface="Gothic"/>
              </a:rPr>
              <a:t>BOE-A-2011-17887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63221A0-012E-475B-A595-B16234EEFA73}"/>
              </a:ext>
            </a:extLst>
          </p:cNvPr>
          <p:cNvSpPr txBox="1"/>
          <p:nvPr/>
        </p:nvSpPr>
        <p:spPr>
          <a:xfrm>
            <a:off x="6716990" y="4753673"/>
            <a:ext cx="129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1400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NETWORKS, S.L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935F2CD-A1CD-4633-A639-A475F853045B}"/>
              </a:ext>
            </a:extLst>
          </p:cNvPr>
          <p:cNvSpPr txBox="1"/>
          <p:nvPr/>
        </p:nvSpPr>
        <p:spPr>
          <a:xfrm>
            <a:off x="6531714" y="328745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Hornitzaileen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alferrikako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kexak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AA4244-8022-4E67-899E-22319A4C3556}"/>
              </a:ext>
            </a:extLst>
          </p:cNvPr>
          <p:cNvSpPr txBox="1"/>
          <p:nvPr/>
        </p:nvSpPr>
        <p:spPr>
          <a:xfrm>
            <a:off x="6269342" y="5058124"/>
            <a:ext cx="235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u-ES" sz="2000" b="1" i="1" dirty="0" err="1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Recurso</a:t>
            </a:r>
            <a:r>
              <a:rPr lang="eu-ES" sz="2000" b="1" i="1" dirty="0">
                <a:solidFill>
                  <a:schemeClr val="bg2">
                    <a:lumMod val="50000"/>
                  </a:schemeClr>
                </a:solidFill>
                <a:effectLst/>
                <a:latin typeface="Gothic"/>
                <a:ea typeface="Times New Roman" panose="02020603050405020304" pitchFamily="18" charset="0"/>
              </a:rPr>
              <a:t> 0006-2016</a:t>
            </a:r>
            <a:endParaRPr lang="es-ES" sz="2000" dirty="0">
              <a:solidFill>
                <a:schemeClr val="bg2">
                  <a:lumMod val="50000"/>
                </a:schemeClr>
              </a:solidFill>
              <a:latin typeface="Gothic"/>
            </a:endParaRPr>
          </a:p>
        </p:txBody>
      </p:sp>
    </p:spTree>
    <p:extLst>
      <p:ext uri="{BB962C8B-B14F-4D97-AF65-F5344CB8AC3E}">
        <p14:creationId xmlns:p14="http://schemas.microsoft.com/office/powerpoint/2010/main" val="9260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C1063-2DA4-4F22-8A3F-73B0D4AC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4AA57-8E38-4B75-BB09-80EEBF778B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Garapen</a:t>
            </a:r>
            <a:r>
              <a:rPr lang="es-ES" b="1" dirty="0"/>
              <a:t> </a:t>
            </a:r>
            <a:r>
              <a:rPr lang="es-ES" b="1" dirty="0" err="1"/>
              <a:t>Metodologiak</a:t>
            </a:r>
            <a:endParaRPr lang="es-ES" b="1" dirty="0"/>
          </a:p>
          <a:p>
            <a:r>
              <a:rPr lang="es-ES" dirty="0" err="1"/>
              <a:t>Artisautza</a:t>
            </a:r>
            <a:r>
              <a:rPr lang="es-ES" dirty="0"/>
              <a:t> </a:t>
            </a:r>
            <a:r>
              <a:rPr lang="es-ES" dirty="0" err="1"/>
              <a:t>lanak</a:t>
            </a:r>
            <a:r>
              <a:rPr lang="es-ES" dirty="0"/>
              <a:t> </a:t>
            </a:r>
            <a:r>
              <a:rPr lang="es-ES" dirty="0" err="1"/>
              <a:t>sahiestu</a:t>
            </a:r>
            <a:endParaRPr lang="es-ES" dirty="0"/>
          </a:p>
          <a:p>
            <a:r>
              <a:rPr lang="es-ES" dirty="0" err="1"/>
              <a:t>Proiektuak</a:t>
            </a:r>
            <a:r>
              <a:rPr lang="es-ES" dirty="0"/>
              <a:t> </a:t>
            </a:r>
            <a:r>
              <a:rPr lang="es-ES" dirty="0" err="1"/>
              <a:t>zerotik</a:t>
            </a:r>
            <a:r>
              <a:rPr lang="es-ES" dirty="0"/>
              <a:t> </a:t>
            </a:r>
            <a:r>
              <a:rPr lang="es-ES" dirty="0" err="1"/>
              <a:t>hastea</a:t>
            </a:r>
            <a:r>
              <a:rPr lang="es-ES" dirty="0"/>
              <a:t> </a:t>
            </a:r>
            <a:r>
              <a:rPr lang="es-ES" dirty="0" err="1"/>
              <a:t>ekidin</a:t>
            </a:r>
            <a:endParaRPr lang="es-ES" dirty="0"/>
          </a:p>
          <a:p>
            <a:r>
              <a:rPr lang="es-ES" dirty="0" err="1"/>
              <a:t>Metodologia</a:t>
            </a:r>
            <a:r>
              <a:rPr lang="es-ES" dirty="0"/>
              <a:t> </a:t>
            </a:r>
            <a:r>
              <a:rPr lang="es-ES" dirty="0" err="1"/>
              <a:t>arinak</a:t>
            </a:r>
            <a:r>
              <a:rPr lang="es-ES" dirty="0"/>
              <a:t> </a:t>
            </a:r>
            <a:r>
              <a:rPr lang="es-ES" dirty="0" err="1"/>
              <a:t>erabili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9E680BD-A6BF-41B4-A690-18E11B6C5E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Proiektuen</a:t>
            </a:r>
            <a:r>
              <a:rPr lang="es-ES" b="1" dirty="0"/>
              <a:t> </a:t>
            </a:r>
            <a:r>
              <a:rPr lang="es-ES" b="1" dirty="0" err="1"/>
              <a:t>Aurkezpenerako</a:t>
            </a:r>
            <a:r>
              <a:rPr lang="es-ES" b="1" dirty="0"/>
              <a:t> </a:t>
            </a:r>
            <a:r>
              <a:rPr lang="es-ES" b="1" dirty="0" err="1"/>
              <a:t>Arauak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2A9B8B-E8CC-47B5-81EF-08A6526C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6" y="4415788"/>
            <a:ext cx="1776620" cy="11958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FBB67D-533B-4328-9F44-A4DF80A488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43" y="4562959"/>
            <a:ext cx="1888804" cy="9444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12BEB3-1AC7-4F5E-9A8A-08FDEFB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52" y="2937823"/>
            <a:ext cx="2855836" cy="10099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666340-B83D-4BED-9703-FC007A3F4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3073"/>
          <a:stretch/>
        </p:blipFill>
        <p:spPr>
          <a:xfrm>
            <a:off x="6231158" y="2758438"/>
            <a:ext cx="265889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1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B959E-1FA2-4E6D-8372-348A23DC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D2B6C-17D9-46C9-B294-77DF8760C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Prozesuetan</a:t>
            </a:r>
            <a:r>
              <a:rPr lang="es-ES" b="1" dirty="0"/>
              <a:t> </a:t>
            </a:r>
            <a:r>
              <a:rPr lang="es-ES" b="1" dirty="0" err="1"/>
              <a:t>Oinarritutako</a:t>
            </a:r>
            <a:r>
              <a:rPr lang="es-ES" b="1" dirty="0"/>
              <a:t> </a:t>
            </a:r>
            <a:r>
              <a:rPr lang="es-ES" b="1" dirty="0" err="1"/>
              <a:t>Garapena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B1394-EA2A-434A-B016-55C25D3FE0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Ezagutzaren</a:t>
            </a:r>
            <a:r>
              <a:rPr lang="es-ES" b="1" dirty="0"/>
              <a:t> </a:t>
            </a:r>
            <a:r>
              <a:rPr lang="es-ES" b="1" dirty="0" err="1"/>
              <a:t>Kudeaketa</a:t>
            </a:r>
            <a:r>
              <a:rPr lang="es-ES" b="1" dirty="0"/>
              <a:t> eta </a:t>
            </a:r>
            <a:r>
              <a:rPr lang="es-ES" b="1" dirty="0" err="1"/>
              <a:t>Inferentzia</a:t>
            </a:r>
            <a:r>
              <a:rPr lang="es-ES" b="1" dirty="0"/>
              <a:t> </a:t>
            </a:r>
            <a:r>
              <a:rPr lang="es-ES" b="1" dirty="0" err="1"/>
              <a:t>Motorrak</a:t>
            </a:r>
            <a:endParaRPr lang="es-ES" b="1" dirty="0"/>
          </a:p>
        </p:txBody>
      </p:sp>
      <p:pic>
        <p:nvPicPr>
          <p:cNvPr id="6" name="Imagen 5" descr="Libro Blanco sobre BPM - Gestión por Procesos: New Gartner's Magic Quadrant  for Intelligent Business Process Management Suites (iBPMS) Report 2019">
            <a:extLst>
              <a:ext uri="{FF2B5EF4-FFF2-40B4-BE49-F238E27FC236}">
                <a16:creationId xmlns:a16="http://schemas.microsoft.com/office/drawing/2014/main" id="{A54B6029-B055-4E58-81F2-D2EE32FDE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5" y="2782968"/>
            <a:ext cx="4291905" cy="37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6">
            <a:extLst>
              <a:ext uri="{FF2B5EF4-FFF2-40B4-BE49-F238E27FC236}">
                <a16:creationId xmlns:a16="http://schemas.microsoft.com/office/drawing/2014/main" id="{0276EEDA-D98B-4B4F-A617-D98A38DC0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37" y="2782968"/>
            <a:ext cx="5667725" cy="3797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621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723C-A4ED-4F6D-BFFF-805AC9C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EBD9C-24B8-4093-9036-127C352CE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Ereduek</a:t>
            </a:r>
            <a:r>
              <a:rPr lang="es-ES" b="1" dirty="0"/>
              <a:t> </a:t>
            </a:r>
            <a:r>
              <a:rPr lang="es-ES" b="1" dirty="0" err="1"/>
              <a:t>Bideratutako</a:t>
            </a:r>
            <a:r>
              <a:rPr lang="es-ES" b="1" dirty="0"/>
              <a:t> </a:t>
            </a:r>
            <a:r>
              <a:rPr lang="es-ES" b="1" dirty="0" err="1"/>
              <a:t>Ingeniaritza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936098-5394-4FA7-AE94-A3A867B3C1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Edukiak</a:t>
            </a:r>
            <a:r>
              <a:rPr lang="es-ES" b="1" dirty="0"/>
              <a:t> </a:t>
            </a:r>
            <a:r>
              <a:rPr lang="es-ES" b="1" dirty="0" err="1"/>
              <a:t>Kudeatzeko</a:t>
            </a:r>
            <a:r>
              <a:rPr lang="es-ES" b="1" dirty="0"/>
              <a:t> </a:t>
            </a:r>
            <a:r>
              <a:rPr lang="es-ES" b="1" dirty="0" err="1"/>
              <a:t>Sistemak</a:t>
            </a:r>
            <a:endParaRPr lang="es-ES" b="1" dirty="0"/>
          </a:p>
        </p:txBody>
      </p:sp>
      <p:pic>
        <p:nvPicPr>
          <p:cNvPr id="5" name="Imagen 4" descr="The Future of Software Engineering: Model Driven Engineering | Tjerk's Tech  Blog">
            <a:extLst>
              <a:ext uri="{FF2B5EF4-FFF2-40B4-BE49-F238E27FC236}">
                <a16:creationId xmlns:a16="http://schemas.microsoft.com/office/drawing/2014/main" id="{F4F41191-8045-4F9A-AEE2-CA54C0FAE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4" y="2986660"/>
            <a:ext cx="5009368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s 8 mejores CMS para el 2020">
            <a:extLst>
              <a:ext uri="{FF2B5EF4-FFF2-40B4-BE49-F238E27FC236}">
                <a16:creationId xmlns:a16="http://schemas.microsoft.com/office/drawing/2014/main" id="{0AF1AD84-BA67-458A-BA69-224B1548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90" y="2884571"/>
            <a:ext cx="6113620" cy="32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4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E7D02-4503-4302-B215-0072BC6B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Aurrekariak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54AD3-A8FD-4F9D-A044-CB33D326B9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</a:t>
            </a:r>
            <a:r>
              <a:rPr lang="es-ES" b="1" dirty="0" err="1"/>
              <a:t>WorkflowEditor</a:t>
            </a:r>
            <a:endParaRPr lang="es-ES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136259-C76B-4A48-AA26-EC14A366A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/>
              <a:t>ProWF</a:t>
            </a:r>
            <a:r>
              <a:rPr lang="es-ES" b="1" dirty="0"/>
              <a:t> IO-</a:t>
            </a:r>
            <a:r>
              <a:rPr lang="es-ES" b="1" dirty="0" err="1"/>
              <a:t>System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A7A414-2B2B-4DB5-B328-3F949EC56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>
            <a:fillRect/>
          </a:stretch>
        </p:blipFill>
        <p:spPr bwMode="auto">
          <a:xfrm>
            <a:off x="372751" y="3038756"/>
            <a:ext cx="5647049" cy="27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05AA7B-05BF-4074-BC10-4F4A4F578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06" y="2725412"/>
            <a:ext cx="5357696" cy="3367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91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288</TotalTime>
  <Words>589</Words>
  <Application>Microsoft Office PowerPoint</Application>
  <PresentationFormat>Panorámica</PresentationFormat>
  <Paragraphs>236</Paragraphs>
  <Slides>30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Avenir Next LT Pro Light</vt:lpstr>
      <vt:lpstr>Calibri</vt:lpstr>
      <vt:lpstr>Calibri Light</vt:lpstr>
      <vt:lpstr>Century Gothic</vt:lpstr>
      <vt:lpstr>Courier New</vt:lpstr>
      <vt:lpstr>Gothic</vt:lpstr>
      <vt:lpstr>Times New Roman</vt:lpstr>
      <vt:lpstr>Wingdings</vt:lpstr>
      <vt:lpstr>Tema de Office</vt:lpstr>
      <vt:lpstr>Imagen de mapa de bits</vt:lpstr>
      <vt:lpstr>ProMeta: Softwarearen garapenerako prozesuen definizio eta ezarpenerako sistema metaereduetan oinarrituta</vt:lpstr>
      <vt:lpstr>Aurkibidea</vt:lpstr>
      <vt:lpstr>1. Sarrera</vt:lpstr>
      <vt:lpstr>2. Helburuak</vt:lpstr>
      <vt:lpstr>3. Aurrekariak</vt:lpstr>
      <vt:lpstr>3. Aurrekariak</vt:lpstr>
      <vt:lpstr>3. Aurrekariak</vt:lpstr>
      <vt:lpstr>3. Aurrekariak</vt:lpstr>
      <vt:lpstr>3. Aurrekariak</vt:lpstr>
      <vt:lpstr>4. Egungo Egoera</vt:lpstr>
      <vt:lpstr>4. Egungo Egoera</vt:lpstr>
      <vt:lpstr>5. Arauak eta Erreferentziak</vt:lpstr>
      <vt:lpstr>6. Hasierako Betekizunak</vt:lpstr>
      <vt:lpstr>7. Irismena</vt:lpstr>
      <vt:lpstr>8. Hipotesiak eta Murritapenak</vt:lpstr>
      <vt:lpstr>9. Aukeren Azterketa eta Bideragarritasuna</vt:lpstr>
      <vt:lpstr>9. Aukeren Azterketa eta Bideragarritasuna</vt:lpstr>
      <vt:lpstr>9. Aukeren Azterketa eta Bideragarritasuna</vt:lpstr>
      <vt:lpstr>10. Proposatutako Sistemaren Deskribapena</vt:lpstr>
      <vt:lpstr>10. Proposatutako Sistemaren Deskribapena</vt:lpstr>
      <vt:lpstr>10. Proposatutako Sistemaren Deskribapena</vt:lpstr>
      <vt:lpstr>11. Arriskuen Analisia</vt:lpstr>
      <vt:lpstr>12. Proiektuaren Antolamendua eta Kudeaketa</vt:lpstr>
      <vt:lpstr>13. Denbora Planifikazioa</vt:lpstr>
      <vt:lpstr>13. Denbora Planifikazioa</vt:lpstr>
      <vt:lpstr>13. Denbora Planifikazioa</vt:lpstr>
      <vt:lpstr>14. Aurrekontuaren Laburpena</vt:lpstr>
      <vt:lpstr>15. Ondorioak</vt:lpstr>
      <vt:lpstr>16. Bideoa</vt:lpstr>
      <vt:lpstr>ProMeta: Softwarearen garapenerako prozesuen definizio eta ezarpenerako sistema metaereduetan oinarrituta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ProMeta: Softwarearen garapenerako prozesuen definizio eta ezarpenerako sistema metaereduetan oinarrituta</dc:title>
  <dc:creator>Julen Etxaniz Aragoneses</dc:creator>
  <cp:lastModifiedBy>Julen Etxaniz Aragoneses</cp:lastModifiedBy>
  <cp:revision>8</cp:revision>
  <dcterms:created xsi:type="dcterms:W3CDTF">2021-09-08T14:13:09Z</dcterms:created>
  <dcterms:modified xsi:type="dcterms:W3CDTF">2021-09-09T22:02:27Z</dcterms:modified>
</cp:coreProperties>
</file>